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embeddedFontLst>
    <p:embeddedFont>
      <p:font typeface="Bell MT" panose="02020503060305020303" pitchFamily="18" charset="0"/>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Comic Sans MS" panose="030F0702030302020204" pitchFamily="66"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jgEllR++jzpRI39mLPl+LFVp7Hw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3" autoAdjust="0"/>
    <p:restoredTop sz="94660"/>
  </p:normalViewPr>
  <p:slideViewPr>
    <p:cSldViewPr snapToGrid="0">
      <p:cViewPr varScale="1">
        <p:scale>
          <a:sx n="64" d="100"/>
          <a:sy n="64" d="100"/>
        </p:scale>
        <p:origin x="98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Hello everyone. Welcome to Aitrich Academy. Today we are discussing about collections.</a:t>
            </a: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Hashtable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Let's explore another powerful tool in the world of collections in C# – the Hashtable.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In simple terms, a Hashtable is like a special container that holds pairs of things – a key and a value. Think of it like having a drawer full of keychains, where each keychain has a unique key, and you can attach any type of item to it.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cool part? Keys are unique, meaning no two keychains are the same. It's like having a bunch of unique labels for your items in the drawer.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Now, why is this useful? Well, a Hashtable provides a lightning-fast way to store and retrieve data. It uses a smart algorithm called a hash table, which quickly maps keys to their corresponding values.</a:t>
            </a:r>
            <a:endParaRPr/>
          </a:p>
          <a:p>
            <a:pPr marL="0" lvl="0" indent="0" algn="l" rtl="0">
              <a:lnSpc>
                <a:spcPct val="100000"/>
              </a:lnSpc>
              <a:spcBef>
                <a:spcPts val="0"/>
              </a:spcBef>
              <a:spcAft>
                <a:spcPts val="0"/>
              </a:spcAft>
              <a:buSzPts val="1400"/>
              <a:buNone/>
            </a:pPr>
            <a:endParaRPr/>
          </a:p>
        </p:txBody>
      </p:sp>
      <p:sp>
        <p:nvSpPr>
          <p:cNvPr id="200" name="Google Shape;20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Hashtable class is defined in the System.Collections namespace . It provides methods such as add , remove, contains, containskey, containsvalue and count.</a:t>
            </a:r>
            <a:endParaRPr/>
          </a:p>
          <a:p>
            <a:pPr marL="0" lvl="0" indent="0" algn="l" rtl="0">
              <a:lnSpc>
                <a:spcPct val="100000"/>
              </a:lnSpc>
              <a:spcBef>
                <a:spcPts val="0"/>
              </a:spcBef>
              <a:spcAft>
                <a:spcPts val="0"/>
              </a:spcAft>
              <a:buSzPts val="1400"/>
              <a:buNone/>
            </a:pPr>
            <a:endParaRPr/>
          </a:p>
        </p:txBody>
      </p:sp>
      <p:sp>
        <p:nvSpPr>
          <p:cNvPr id="209" name="Google Shape;20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Example :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In this example, a Hashtable named 'jobs' is created to store key-value pairs, where job titles like "Dotnet Developer," "Java Developer," and "Angular Developer" are associated with corresponding numeric identifiers (1, 2, 3). The code then prints the message "The jobs are:" to the console. Subsequently, a foreach loop iterates through each key-value pair in the 'jobs' Hashtable, and for each entry, it retrieves and prints the job title and its numeric identifier. The result is a clear presentation of job titles alongside their respective identifiers, showcasing how Hashtables in C# efficiently manage and retrieve such paired data.</a:t>
            </a:r>
            <a:endParaRPr/>
          </a:p>
          <a:p>
            <a:pPr marL="0" lvl="0" indent="0" algn="l" rtl="0">
              <a:lnSpc>
                <a:spcPct val="100000"/>
              </a:lnSpc>
              <a:spcBef>
                <a:spcPts val="0"/>
              </a:spcBef>
              <a:spcAft>
                <a:spcPts val="0"/>
              </a:spcAft>
              <a:buSzPts val="1400"/>
              <a:buNone/>
            </a:pPr>
            <a:endParaRPr/>
          </a:p>
        </p:txBody>
      </p:sp>
      <p:sp>
        <p:nvSpPr>
          <p:cNvPr id="217" name="Google Shape;21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Queue :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Let's delve into another fascinating collection class in C# - the Queue.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In simple terms, a Queue is like a line of people waiting for something, and the first person to join is the first one to get served. It follows a "first-in, first-out" (FIFO) order.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Think of it like standing in line at your favorite ice cream shop – the first person in line gets their ice cream first. Similarly, a Queue allows us to store and retrieve objects in the same order they were added.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It's a handy way to manage tasks or items that need to be processed in a specific order. </a:t>
            </a:r>
            <a:endParaRPr/>
          </a:p>
        </p:txBody>
      </p:sp>
      <p:sp>
        <p:nvSpPr>
          <p:cNvPr id="224" name="Google Shape;22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2400"/>
              <a:buFont typeface="Arial"/>
              <a:buNone/>
            </a:pPr>
            <a:r>
              <a:rPr lang="en-US" sz="1200">
                <a:solidFill>
                  <a:schemeClr val="lt1"/>
                </a:solidFill>
                <a:latin typeface="Comic Sans MS"/>
                <a:ea typeface="Comic Sans MS"/>
                <a:cs typeface="Comic Sans MS"/>
                <a:sym typeface="Comic Sans MS"/>
              </a:rPr>
              <a:t>The Queue class is defined in the System.Collections namespace . It provides methods such as Enqueue</a:t>
            </a:r>
            <a:r>
              <a:rPr lang="en-US" sz="1200" b="0" i="0" u="none" strike="noStrike" cap="none">
                <a:solidFill>
                  <a:schemeClr val="lt1"/>
                </a:solidFill>
                <a:latin typeface="Comic Sans MS"/>
                <a:ea typeface="Comic Sans MS"/>
                <a:cs typeface="Comic Sans MS"/>
                <a:sym typeface="Comic Sans MS"/>
              </a:rPr>
              <a:t> , </a:t>
            </a:r>
            <a:r>
              <a:rPr lang="en-US" sz="1200">
                <a:solidFill>
                  <a:schemeClr val="lt1"/>
                </a:solidFill>
                <a:latin typeface="Comic Sans MS"/>
                <a:ea typeface="Comic Sans MS"/>
                <a:cs typeface="Comic Sans MS"/>
                <a:sym typeface="Comic Sans MS"/>
              </a:rPr>
              <a:t>Dequeue,</a:t>
            </a:r>
            <a:r>
              <a:rPr lang="en-US" sz="1200" b="0" i="0" u="none" strike="noStrike" cap="none">
                <a:solidFill>
                  <a:schemeClr val="lt1"/>
                </a:solidFill>
                <a:latin typeface="Comic Sans MS"/>
                <a:ea typeface="Comic Sans MS"/>
                <a:cs typeface="Comic Sans MS"/>
                <a:sym typeface="Comic Sans MS"/>
              </a:rPr>
              <a:t> </a:t>
            </a:r>
            <a:r>
              <a:rPr lang="en-US" sz="1200">
                <a:solidFill>
                  <a:schemeClr val="lt1"/>
                </a:solidFill>
                <a:latin typeface="Comic Sans MS"/>
                <a:ea typeface="Comic Sans MS"/>
                <a:cs typeface="Comic Sans MS"/>
                <a:sym typeface="Comic Sans MS"/>
              </a:rPr>
              <a:t>Peek</a:t>
            </a:r>
            <a:r>
              <a:rPr lang="en-US" sz="1200" b="0" i="0" u="none" strike="noStrike" cap="none">
                <a:solidFill>
                  <a:schemeClr val="lt1"/>
                </a:solidFill>
                <a:latin typeface="Comic Sans MS"/>
                <a:ea typeface="Comic Sans MS"/>
                <a:cs typeface="Comic Sans MS"/>
                <a:sym typeface="Comic Sans MS"/>
              </a:rPr>
              <a:t> and </a:t>
            </a:r>
            <a:r>
              <a:rPr lang="en-US" sz="1200">
                <a:solidFill>
                  <a:schemeClr val="lt1"/>
                </a:solidFill>
                <a:latin typeface="Comic Sans MS"/>
                <a:ea typeface="Comic Sans MS"/>
                <a:cs typeface="Comic Sans MS"/>
                <a:sym typeface="Comic Sans MS"/>
              </a:rPr>
              <a:t>Count.</a:t>
            </a:r>
            <a:endParaRPr/>
          </a:p>
          <a:p>
            <a:pPr marL="0" marR="0" lvl="0" indent="0" algn="l" rtl="0">
              <a:lnSpc>
                <a:spcPct val="100000"/>
              </a:lnSpc>
              <a:spcBef>
                <a:spcPts val="0"/>
              </a:spcBef>
              <a:spcAft>
                <a:spcPts val="0"/>
              </a:spcAft>
              <a:buClr>
                <a:srgbClr val="000000"/>
              </a:buClr>
              <a:buSzPts val="1400"/>
              <a:buFont typeface="Arial"/>
              <a:buNone/>
            </a:pPr>
            <a:endParaRPr sz="1200">
              <a:solidFill>
                <a:schemeClr val="lt1"/>
              </a:solidFill>
              <a:latin typeface="Comic Sans MS"/>
              <a:ea typeface="Comic Sans MS"/>
              <a:cs typeface="Comic Sans MS"/>
              <a:sym typeface="Comic Sans MS"/>
            </a:endParaRPr>
          </a:p>
          <a:p>
            <a:pPr marL="0" lvl="0" indent="0" algn="l" rtl="0">
              <a:lnSpc>
                <a:spcPct val="100000"/>
              </a:lnSpc>
              <a:spcBef>
                <a:spcPts val="0"/>
              </a:spcBef>
              <a:spcAft>
                <a:spcPts val="0"/>
              </a:spcAft>
              <a:buSzPts val="1400"/>
              <a:buNone/>
            </a:pPr>
            <a:endParaRPr/>
          </a:p>
        </p:txBody>
      </p:sp>
      <p:sp>
        <p:nvSpPr>
          <p:cNvPr id="233" name="Google Shape;23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Example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In this example, a Queue named 'jobs' is created to represent a collection of jobs following a "first-in, first-out" (FIFO) order. Three jobs, namely "Dotnet Developer," "Java Developer," and "Angular Developer," are added to the Queue using the Enqueue method. The program then prints the message "The jobs in the queue are:" to the console. Subsequently, a while loop is employed to dequeue and print each job in the Queue until the Queue is empty. This showcases how Queues efficiently manage and process tasks or items in the order they were added, akin to a digital waiting line where the first job added is the first one to be processed.</a:t>
            </a:r>
            <a:endParaRPr/>
          </a:p>
        </p:txBody>
      </p:sp>
      <p:sp>
        <p:nvSpPr>
          <p:cNvPr id="241" name="Google Shape;24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Stack :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Now, let's dive into another fascinating collection class in C# - the Stack.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In simple terms, a Stack is like a stack of plates – the last plate you put on the stack is the first one you pick up. It follows a "last-in, first-out" (LIFO) order.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Imagine you're at a buffet, and as you pick up plates, you stack them one on top of the other. The last plate you pick up is the first one you use – it's a "last-in, first-out" scenario.</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It provides a way to store and retrieve objects in the opposite order they were added.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48" name="Google Shape;24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2000"/>
              <a:buFont typeface="Arial"/>
              <a:buNone/>
            </a:pPr>
            <a:r>
              <a:rPr lang="en-US" sz="1200">
                <a:solidFill>
                  <a:schemeClr val="lt1"/>
                </a:solidFill>
                <a:latin typeface="Comic Sans MS"/>
                <a:ea typeface="Comic Sans MS"/>
                <a:cs typeface="Comic Sans MS"/>
                <a:sym typeface="Comic Sans MS"/>
              </a:rPr>
              <a:t>The Stack class is defined in the </a:t>
            </a:r>
            <a:r>
              <a:rPr lang="en-US" sz="1200" b="1">
                <a:solidFill>
                  <a:schemeClr val="lt1"/>
                </a:solidFill>
                <a:latin typeface="Comic Sans MS"/>
                <a:ea typeface="Comic Sans MS"/>
                <a:cs typeface="Comic Sans MS"/>
                <a:sym typeface="Comic Sans MS"/>
              </a:rPr>
              <a:t>System.Collections </a:t>
            </a:r>
            <a:r>
              <a:rPr lang="en-US" sz="1200">
                <a:solidFill>
                  <a:schemeClr val="lt1"/>
                </a:solidFill>
                <a:latin typeface="Comic Sans MS"/>
                <a:ea typeface="Comic Sans MS"/>
                <a:cs typeface="Comic Sans MS"/>
                <a:sym typeface="Comic Sans MS"/>
              </a:rPr>
              <a:t>namespace </a:t>
            </a:r>
            <a:r>
              <a:rPr lang="en-US" sz="1200">
                <a:solidFill>
                  <a:schemeClr val="dk1"/>
                </a:solidFill>
                <a:latin typeface="Calibri"/>
                <a:ea typeface="Calibri"/>
                <a:cs typeface="Calibri"/>
                <a:sym typeface="Calibri"/>
              </a:rPr>
              <a:t>. </a:t>
            </a:r>
            <a:r>
              <a:rPr lang="en-US" sz="1200">
                <a:solidFill>
                  <a:schemeClr val="lt1"/>
                </a:solidFill>
                <a:latin typeface="Comic Sans MS"/>
                <a:ea typeface="Comic Sans MS"/>
                <a:cs typeface="Comic Sans MS"/>
                <a:sym typeface="Comic Sans MS"/>
              </a:rPr>
              <a:t>It provides methods such as Push</a:t>
            </a:r>
            <a:r>
              <a:rPr lang="en-US" sz="1200" b="0" i="0" u="none" strike="noStrike" cap="none">
                <a:solidFill>
                  <a:schemeClr val="lt1"/>
                </a:solidFill>
                <a:latin typeface="Comic Sans MS"/>
                <a:ea typeface="Comic Sans MS"/>
                <a:cs typeface="Comic Sans MS"/>
                <a:sym typeface="Comic Sans MS"/>
              </a:rPr>
              <a:t>, </a:t>
            </a:r>
            <a:r>
              <a:rPr lang="en-US" sz="1200">
                <a:solidFill>
                  <a:schemeClr val="lt1"/>
                </a:solidFill>
                <a:latin typeface="Comic Sans MS"/>
                <a:ea typeface="Comic Sans MS"/>
                <a:cs typeface="Comic Sans MS"/>
                <a:sym typeface="Comic Sans MS"/>
              </a:rPr>
              <a:t>Pop,</a:t>
            </a:r>
            <a:r>
              <a:rPr lang="en-US" sz="1200" b="0" i="0" u="none" strike="noStrike" cap="none">
                <a:solidFill>
                  <a:schemeClr val="lt1"/>
                </a:solidFill>
                <a:latin typeface="Comic Sans MS"/>
                <a:ea typeface="Comic Sans MS"/>
                <a:cs typeface="Comic Sans MS"/>
                <a:sym typeface="Comic Sans MS"/>
              </a:rPr>
              <a:t> </a:t>
            </a:r>
            <a:r>
              <a:rPr lang="en-US" sz="1200">
                <a:solidFill>
                  <a:schemeClr val="lt1"/>
                </a:solidFill>
                <a:latin typeface="Comic Sans MS"/>
                <a:ea typeface="Comic Sans MS"/>
                <a:cs typeface="Comic Sans MS"/>
                <a:sym typeface="Comic Sans MS"/>
              </a:rPr>
              <a:t>Peek</a:t>
            </a:r>
            <a:r>
              <a:rPr lang="en-US" sz="1200" b="0" i="0" u="none" strike="noStrike" cap="none">
                <a:solidFill>
                  <a:schemeClr val="lt1"/>
                </a:solidFill>
                <a:latin typeface="Comic Sans MS"/>
                <a:ea typeface="Comic Sans MS"/>
                <a:cs typeface="Comic Sans MS"/>
                <a:sym typeface="Comic Sans MS"/>
              </a:rPr>
              <a:t>, </a:t>
            </a:r>
            <a:r>
              <a:rPr lang="en-US" sz="1200">
                <a:solidFill>
                  <a:schemeClr val="lt1"/>
                </a:solidFill>
                <a:latin typeface="Comic Sans MS"/>
                <a:ea typeface="Comic Sans MS"/>
                <a:cs typeface="Comic Sans MS"/>
                <a:sym typeface="Comic Sans MS"/>
              </a:rPr>
              <a:t>Count and Contains.</a:t>
            </a:r>
            <a:endParaRPr/>
          </a:p>
          <a:p>
            <a:pPr marL="0" marR="0" lvl="0" indent="0" algn="l" rtl="0">
              <a:lnSpc>
                <a:spcPct val="100000"/>
              </a:lnSpc>
              <a:spcBef>
                <a:spcPts val="0"/>
              </a:spcBef>
              <a:spcAft>
                <a:spcPts val="0"/>
              </a:spcAft>
              <a:buClr>
                <a:srgbClr val="000000"/>
              </a:buClr>
              <a:buSzPts val="1400"/>
              <a:buFont typeface="Arial"/>
              <a:buNone/>
            </a:pPr>
            <a:endParaRPr sz="1200">
              <a:solidFill>
                <a:schemeClr val="lt1"/>
              </a:solidFill>
              <a:latin typeface="Comic Sans MS"/>
              <a:ea typeface="Comic Sans MS"/>
              <a:cs typeface="Comic Sans MS"/>
              <a:sym typeface="Comic Sans MS"/>
            </a:endParaRPr>
          </a:p>
        </p:txBody>
      </p:sp>
      <p:sp>
        <p:nvSpPr>
          <p:cNvPr id="257" name="Google Shape;25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Example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In this example, a Stack named 'jobs' is created to represent a last-in, first-out (LIFO) collection of jobs. Using the Push method, three jobs, including "Dotnet Developer," "Java Developer," and "Angular Developer," are added to the top of the stack. The program then prints the message "The jobs in the stack are:" to the console. Subsequently, a while loop is employed to pop and print each job from the stack until the stack is empty. This illustrates the fundamental principle of Stacks – the last job added is the first one processed. The code mirrors a digital stack of jobs, showcasing how Stacks efficiently manage and process tasks or items in a "last in, first out" order.</a:t>
            </a:r>
            <a:endParaRPr/>
          </a:p>
        </p:txBody>
      </p:sp>
      <p:sp>
        <p:nvSpPr>
          <p:cNvPr id="265" name="Google Shape;26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Sorted List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Now, let's uncover the SortedList, a unique collection class in C# that's all about order.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 SortedList is like having a collection of key-value pairs, but with a twist – it's automatically sorted by the keys.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Keys are like labels that help us organize things, and in a SortedList, they ensure our collection stays in alphabetic or numeric order. It's like having an organized shelf for your items.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One interesting thing is that a key cannot be a null reference, but a value can be. It's like saying every item must have a label, but it's okay if some items don't have additional details.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This SortedList is like a hybrid of an array and a Hashtable. It combines the indexing feature of an array with the sorting capabilities of a Hashtable. And here's the cool part – it uses a binary search algorithm to quickly find items.</a:t>
            </a:r>
            <a:endParaRPr/>
          </a:p>
          <a:p>
            <a:pPr marL="0" lvl="0" indent="0" algn="l" rtl="0">
              <a:lnSpc>
                <a:spcPct val="100000"/>
              </a:lnSpc>
              <a:spcBef>
                <a:spcPts val="0"/>
              </a:spcBef>
              <a:spcAft>
                <a:spcPts val="0"/>
              </a:spcAft>
              <a:buSzPts val="1400"/>
              <a:buNone/>
            </a:pPr>
            <a:endParaRPr/>
          </a:p>
        </p:txBody>
      </p:sp>
      <p:sp>
        <p:nvSpPr>
          <p:cNvPr id="272" name="Google Shape;27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Overview :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In this session we will covering the introductory part , what is collection and its type and different types of non generic collections.</a:t>
            </a:r>
            <a:endParaRPr/>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chemeClr val="lt1"/>
              </a:buClr>
              <a:buSzPts val="2000"/>
              <a:buFont typeface="Arial"/>
              <a:buNone/>
            </a:pPr>
            <a:r>
              <a:rPr lang="en-US" sz="1200">
                <a:solidFill>
                  <a:schemeClr val="lt1"/>
                </a:solidFill>
                <a:latin typeface="Comic Sans MS"/>
                <a:ea typeface="Comic Sans MS"/>
                <a:cs typeface="Comic Sans MS"/>
                <a:sym typeface="Comic Sans MS"/>
              </a:rPr>
              <a:t>The Sorted List class is defined in the </a:t>
            </a:r>
            <a:r>
              <a:rPr lang="en-US" sz="1200" b="1">
                <a:solidFill>
                  <a:schemeClr val="lt1"/>
                </a:solidFill>
                <a:latin typeface="Comic Sans MS"/>
                <a:ea typeface="Comic Sans MS"/>
                <a:cs typeface="Comic Sans MS"/>
                <a:sym typeface="Comic Sans MS"/>
              </a:rPr>
              <a:t>System.Collections </a:t>
            </a:r>
            <a:r>
              <a:rPr lang="en-US" sz="1200">
                <a:solidFill>
                  <a:schemeClr val="lt1"/>
                </a:solidFill>
                <a:latin typeface="Comic Sans MS"/>
                <a:ea typeface="Comic Sans MS"/>
                <a:cs typeface="Comic Sans MS"/>
                <a:sym typeface="Comic Sans MS"/>
              </a:rPr>
              <a:t>namespace . It provides methods such as</a:t>
            </a:r>
            <a:r>
              <a:rPr lang="en-US" sz="1200" b="0" i="0" u="none" strike="noStrike" cap="none">
                <a:solidFill>
                  <a:schemeClr val="lt1"/>
                </a:solidFill>
                <a:latin typeface="Comic Sans MS"/>
                <a:ea typeface="Comic Sans MS"/>
                <a:cs typeface="Comic Sans MS"/>
                <a:sym typeface="Comic Sans MS"/>
              </a:rPr>
              <a:t> </a:t>
            </a:r>
            <a:r>
              <a:rPr lang="en-US" sz="1200">
                <a:solidFill>
                  <a:schemeClr val="lt1"/>
                </a:solidFill>
                <a:latin typeface="Comic Sans MS"/>
                <a:ea typeface="Comic Sans MS"/>
                <a:cs typeface="Comic Sans MS"/>
                <a:sym typeface="Comic Sans MS"/>
              </a:rPr>
              <a:t>Add</a:t>
            </a:r>
            <a:r>
              <a:rPr lang="en-US" sz="1200" b="0" i="0" u="none" strike="noStrike" cap="none">
                <a:solidFill>
                  <a:schemeClr val="lt1"/>
                </a:solidFill>
                <a:latin typeface="Comic Sans MS"/>
                <a:ea typeface="Comic Sans MS"/>
                <a:cs typeface="Comic Sans MS"/>
                <a:sym typeface="Comic Sans MS"/>
              </a:rPr>
              <a:t>,</a:t>
            </a:r>
            <a:r>
              <a:rPr lang="en-US" sz="1200">
                <a:solidFill>
                  <a:schemeClr val="lt1"/>
                </a:solidFill>
                <a:latin typeface="Comic Sans MS"/>
                <a:ea typeface="Comic Sans MS"/>
                <a:cs typeface="Comic Sans MS"/>
                <a:sym typeface="Comic Sans MS"/>
              </a:rPr>
              <a:t> Remove,</a:t>
            </a:r>
            <a:r>
              <a:rPr lang="en-US" sz="1200" b="0" i="0" u="none" strike="noStrike" cap="none">
                <a:solidFill>
                  <a:schemeClr val="lt1"/>
                </a:solidFill>
                <a:latin typeface="Comic Sans MS"/>
                <a:ea typeface="Comic Sans MS"/>
                <a:cs typeface="Comic Sans MS"/>
                <a:sym typeface="Comic Sans MS"/>
              </a:rPr>
              <a:t> </a:t>
            </a:r>
            <a:r>
              <a:rPr lang="en-US" sz="1200">
                <a:solidFill>
                  <a:schemeClr val="lt1"/>
                </a:solidFill>
                <a:latin typeface="Comic Sans MS"/>
                <a:ea typeface="Comic Sans MS"/>
                <a:cs typeface="Comic Sans MS"/>
                <a:sym typeface="Comic Sans MS"/>
              </a:rPr>
              <a:t>Contains key</a:t>
            </a:r>
            <a:r>
              <a:rPr lang="en-US" sz="1200" b="0" i="0" u="none" strike="noStrike" cap="none">
                <a:solidFill>
                  <a:schemeClr val="lt1"/>
                </a:solidFill>
                <a:latin typeface="Comic Sans MS"/>
                <a:ea typeface="Comic Sans MS"/>
                <a:cs typeface="Comic Sans MS"/>
                <a:sym typeface="Comic Sans MS"/>
              </a:rPr>
              <a:t>, </a:t>
            </a:r>
            <a:r>
              <a:rPr lang="en-US" sz="1200">
                <a:solidFill>
                  <a:schemeClr val="lt1"/>
                </a:solidFill>
                <a:latin typeface="Comic Sans MS"/>
                <a:ea typeface="Comic Sans MS"/>
                <a:cs typeface="Comic Sans MS"/>
                <a:sym typeface="Comic Sans MS"/>
              </a:rPr>
              <a:t>IndexOfKey, IndexOfValue</a:t>
            </a:r>
            <a:r>
              <a:rPr lang="en-US" sz="1200">
                <a:solidFill>
                  <a:schemeClr val="lt1"/>
                </a:solidFill>
                <a:latin typeface="Calibri"/>
                <a:ea typeface="Calibri"/>
                <a:cs typeface="Calibri"/>
                <a:sym typeface="Calibri"/>
              </a:rPr>
              <a:t>, </a:t>
            </a:r>
            <a:r>
              <a:rPr lang="en-US" sz="1200">
                <a:solidFill>
                  <a:schemeClr val="lt1"/>
                </a:solidFill>
                <a:latin typeface="Comic Sans MS"/>
                <a:ea typeface="Comic Sans MS"/>
                <a:cs typeface="Comic Sans MS"/>
                <a:sym typeface="Comic Sans MS"/>
              </a:rPr>
              <a:t>Count.</a:t>
            </a:r>
            <a:endParaRPr/>
          </a:p>
          <a:p>
            <a:pPr marL="0" marR="0" lvl="0" indent="0" algn="l" rtl="0">
              <a:lnSpc>
                <a:spcPct val="100000"/>
              </a:lnSpc>
              <a:spcBef>
                <a:spcPts val="0"/>
              </a:spcBef>
              <a:spcAft>
                <a:spcPts val="0"/>
              </a:spcAft>
              <a:buClr>
                <a:srgbClr val="000000"/>
              </a:buClr>
              <a:buSzPts val="1400"/>
              <a:buFont typeface="Arial"/>
              <a:buNone/>
            </a:pPr>
            <a:endParaRPr sz="1200">
              <a:solidFill>
                <a:schemeClr val="lt1"/>
              </a:solidFill>
              <a:latin typeface="Comic Sans MS"/>
              <a:ea typeface="Comic Sans MS"/>
              <a:cs typeface="Comic Sans MS"/>
              <a:sym typeface="Comic Sans MS"/>
            </a:endParaRPr>
          </a:p>
          <a:p>
            <a:pPr marL="0" lvl="0" indent="0" algn="l" rtl="0">
              <a:lnSpc>
                <a:spcPct val="100000"/>
              </a:lnSpc>
              <a:spcBef>
                <a:spcPts val="0"/>
              </a:spcBef>
              <a:spcAft>
                <a:spcPts val="0"/>
              </a:spcAft>
              <a:buSzPts val="1400"/>
              <a:buNone/>
            </a:pPr>
            <a:endParaRPr/>
          </a:p>
        </p:txBody>
      </p:sp>
      <p:sp>
        <p:nvSpPr>
          <p:cNvPr id="284" name="Google Shape;28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Example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In this C# code snippet, a SortedList named 'jobs' is utilized to represent a collection of job titles sorted alphabetically. Job titles such as "Dotnet Developer," "Java Developer," and "Angular Developer" are added to the SortedList using the Add method. The program then prints the message "The jobs available are:" to the console. Subsequently, a foreach loop is employed to iterate through each key in the SortedList, retrieving and printing both the key (job title) and its corresponding value. This showcases the SortedList's automatic sorting based on keys, providing an organized and ordered presentation of job titles. It's like having an alphabetically sorted job list at your disposal, making it easy to access and display information in a structured manner.</a:t>
            </a:r>
            <a:endParaRPr/>
          </a:p>
        </p:txBody>
      </p:sp>
      <p:sp>
        <p:nvSpPr>
          <p:cNvPr id="292" name="Google Shape;29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Thank you for joining this session.</a:t>
            </a:r>
            <a:endParaRPr/>
          </a:p>
        </p:txBody>
      </p:sp>
      <p:sp>
        <p:nvSpPr>
          <p:cNvPr id="300" name="Google Shape;300;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Introduction :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let's continue our journey into the world of collections.</a:t>
            </a:r>
            <a:endParaRPr/>
          </a:p>
          <a:p>
            <a:pPr marL="0" lvl="0" indent="0" algn="l" rtl="0">
              <a:lnSpc>
                <a:spcPct val="100000"/>
              </a:lnSpc>
              <a:spcBef>
                <a:spcPts val="0"/>
              </a:spcBef>
              <a:spcAft>
                <a:spcPts val="0"/>
              </a:spcAft>
              <a:buSzPts val="1400"/>
              <a:buNone/>
            </a:pPr>
            <a:r>
              <a:rPr lang="en-US"/>
              <a:t>Imagine collections as virtual organizers inside your computer. These organizers help keep different pieces of information in order, like having separate drawers for your toys, clothes, and snacks.</a:t>
            </a:r>
            <a:endParaRPr/>
          </a:p>
          <a:p>
            <a:pPr marL="0" lvl="0" indent="0" algn="l" rtl="0">
              <a:lnSpc>
                <a:spcPct val="100000"/>
              </a:lnSpc>
              <a:spcBef>
                <a:spcPts val="0"/>
              </a:spcBef>
              <a:spcAft>
                <a:spcPts val="0"/>
              </a:spcAft>
              <a:buSzPts val="1400"/>
              <a:buNone/>
            </a:pPr>
            <a:r>
              <a:rPr lang="en-US"/>
              <a:t>Let's say we have a collection for our favorite snacks. Instead of scattering them all over the place, we gather them in one special snack box. It's easier to find what we want, right?</a:t>
            </a:r>
            <a:endParaRPr/>
          </a:p>
          <a:p>
            <a:pPr marL="0" lvl="0" indent="0" algn="l" rtl="0">
              <a:lnSpc>
                <a:spcPct val="100000"/>
              </a:lnSpc>
              <a:spcBef>
                <a:spcPts val="0"/>
              </a:spcBef>
              <a:spcAft>
                <a:spcPts val="0"/>
              </a:spcAft>
              <a:buSzPts val="1400"/>
              <a:buNone/>
            </a:pPr>
            <a:r>
              <a:rPr lang="en-US"/>
              <a:t>Well, collections in computers work similarly. They keep our information organized, making it easy for the computer to find things quickly.</a:t>
            </a:r>
            <a:endParaRPr/>
          </a:p>
          <a:p>
            <a:pPr marL="0" lvl="0" indent="0" algn="l" rtl="0">
              <a:lnSpc>
                <a:spcPct val="100000"/>
              </a:lnSpc>
              <a:spcBef>
                <a:spcPts val="0"/>
              </a:spcBef>
              <a:spcAft>
                <a:spcPts val="0"/>
              </a:spcAft>
              <a:buSzPts val="1400"/>
              <a:buNone/>
            </a:pPr>
            <a:r>
              <a:rPr lang="en-US"/>
              <a:t>In the programming language C#, we have these cool pre-built organizers called Collection Classes. They're like ready-made boxes for our data. So, just like our snack box, they make handling information a piece of cake. Today, we'll see how these digital organizers can make our computer adventures even more exciting. Let's jump right in!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a:t>
            </a:r>
            <a:endParaRPr/>
          </a:p>
          <a:p>
            <a:pPr marL="0" lvl="0" indent="0" algn="l" rtl="0">
              <a:lnSpc>
                <a:spcPct val="100000"/>
              </a:lnSpc>
              <a:spcBef>
                <a:spcPts val="0"/>
              </a:spcBef>
              <a:spcAft>
                <a:spcPts val="0"/>
              </a:spcAft>
              <a:buSzPts val="1400"/>
              <a:buNone/>
            </a:pPr>
            <a:endParaRPr/>
          </a:p>
        </p:txBody>
      </p:sp>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Types of collections in .net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There are two types of collections in .net. They are non Generic and generic collections. </a:t>
            </a:r>
            <a:endParaRPr/>
          </a:p>
          <a:p>
            <a:pPr marL="0" lvl="0" indent="0" algn="l" rtl="0">
              <a:lnSpc>
                <a:spcPct val="100000"/>
              </a:lnSpc>
              <a:spcBef>
                <a:spcPts val="0"/>
              </a:spcBef>
              <a:spcAft>
                <a:spcPts val="0"/>
              </a:spcAft>
              <a:buSzPts val="1400"/>
              <a:buNone/>
            </a:pPr>
            <a:r>
              <a:rPr lang="en-US"/>
              <a:t>Examples for both types are given in the slide.</a:t>
            </a:r>
            <a:endParaRPr/>
          </a:p>
        </p:txBody>
      </p:sp>
      <p:sp>
        <p:nvSpPr>
          <p:cNvPr id="120" name="Google Shape;1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Non generic collections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Now, let's take a closer look at non-generic collections in C#.</a:t>
            </a:r>
            <a:endParaRPr/>
          </a:p>
        </p:txBody>
      </p:sp>
      <p:sp>
        <p:nvSpPr>
          <p:cNvPr id="135" name="Google Shape;13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Non generic collections :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Non generic collections arelike the Jack-of-all-trades in the programming world.</a:t>
            </a:r>
            <a:endParaRPr/>
          </a:p>
          <a:p>
            <a:pPr marL="0" lvl="0" indent="0" algn="l" rtl="0">
              <a:lnSpc>
                <a:spcPct val="100000"/>
              </a:lnSpc>
              <a:spcBef>
                <a:spcPts val="0"/>
              </a:spcBef>
              <a:spcAft>
                <a:spcPts val="0"/>
              </a:spcAft>
              <a:buSzPts val="1400"/>
              <a:buNone/>
            </a:pPr>
            <a:r>
              <a:rPr lang="en-US"/>
              <a:t>When we say non-generic collections, we mean they can hold objects of any type. They are not picky; you can throw in integers, strings, or any other type of data without any fuss.These collections are defined in the System.Collections namespace, which is like a special folder where we keep all these useful tools.</a:t>
            </a:r>
            <a:endParaRPr/>
          </a:p>
          <a:p>
            <a:pPr marL="0" lvl="0" indent="0" algn="l" rtl="0">
              <a:lnSpc>
                <a:spcPct val="100000"/>
              </a:lnSpc>
              <a:spcBef>
                <a:spcPts val="0"/>
              </a:spcBef>
              <a:spcAft>
                <a:spcPts val="0"/>
              </a:spcAft>
              <a:buSzPts val="1400"/>
              <a:buNone/>
            </a:pPr>
            <a:r>
              <a:rPr lang="en-US"/>
              <a:t>Here are some of the main classes you'll find in this collection toolbox:</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ArrayList: Think of it like a dynamic array that can grow or shrink as needed. It can hold a mix of different types.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Hashtable: This is like a dictionary where each item has a key and a value. It's excellent for quick lookups.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Queue: Imagine a line of people waiting; the first one in is the first one out. That's what a queue does – it follows the "first come, first served" rule.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Stack: Ever played with a stack of plates? You take the top one. Well, a stack in programming follows a similar principle – last in, first out.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So, these non-generic collections are like our trusty, all-purpose tools for handling different types of data in C#. Let's explore each of them a bit more. </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Arraylist :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An ArrayList is like a dynamic array – it can change its size as needed. Think of it as a magical bag that can hold anything you throw into it.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One of its superpowers is its ability to store objects of any type. It's not fussy; you can toss in integers, strings, or even a mix of different types without any hassle.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ArrayList is like a resizable array – it automatically adjusts its size based on what you add or remove. It's like having an elastic container that expands and contracts as you fill it up or take things out. </a:t>
            </a:r>
            <a:endParaRPr/>
          </a:p>
          <a:p>
            <a:pPr marL="0" lvl="0" indent="0" algn="l" rtl="0">
              <a:lnSpc>
                <a:spcPct val="100000"/>
              </a:lnSpc>
              <a:spcBef>
                <a:spcPts val="0"/>
              </a:spcBef>
              <a:spcAft>
                <a:spcPts val="0"/>
              </a:spcAft>
              <a:buSzPts val="1400"/>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60000"/>
              </a:lnSpc>
              <a:spcBef>
                <a:spcPts val="0"/>
              </a:spcBef>
              <a:spcAft>
                <a:spcPts val="0"/>
              </a:spcAft>
              <a:buClr>
                <a:schemeClr val="lt1"/>
              </a:buClr>
              <a:buSzPts val="1800"/>
              <a:buFont typeface="Arial"/>
              <a:buNone/>
            </a:pPr>
            <a:r>
              <a:rPr lang="en-US"/>
              <a:t>The Arraylist class is defined in the </a:t>
            </a:r>
            <a:r>
              <a:rPr lang="en-US" sz="1200">
                <a:solidFill>
                  <a:schemeClr val="lt1"/>
                </a:solidFill>
                <a:latin typeface="Comic Sans MS"/>
                <a:ea typeface="Comic Sans MS"/>
                <a:cs typeface="Comic Sans MS"/>
                <a:sym typeface="Comic Sans MS"/>
              </a:rPr>
              <a:t>System.Collections namespace</a:t>
            </a:r>
            <a:r>
              <a:rPr lang="en-US" sz="1200">
                <a:solidFill>
                  <a:schemeClr val="dk1"/>
                </a:solidFill>
                <a:latin typeface="Calibri"/>
                <a:ea typeface="Calibri"/>
                <a:cs typeface="Calibri"/>
                <a:sym typeface="Calibri"/>
              </a:rPr>
              <a:t>. It provides the methods such as add, remove, remove at, insert, indexof, contains, count and sort.</a:t>
            </a:r>
            <a:endParaRPr sz="1200">
              <a:solidFill>
                <a:schemeClr val="dk1"/>
              </a:solidFill>
              <a:latin typeface="Calibri"/>
              <a:ea typeface="Calibri"/>
              <a:cs typeface="Calibri"/>
              <a:sym typeface="Calibri"/>
            </a:endParaRPr>
          </a:p>
          <a:p>
            <a:pPr marL="0" marR="0" lvl="0" indent="0" algn="l" rtl="0">
              <a:lnSpc>
                <a:spcPct val="60000"/>
              </a:lnSpc>
              <a:spcBef>
                <a:spcPts val="0"/>
              </a:spcBef>
              <a:spcAft>
                <a:spcPts val="0"/>
              </a:spcAft>
              <a:buClr>
                <a:schemeClr val="lt1"/>
              </a:buClr>
              <a:buSzPts val="1800"/>
              <a:buFont typeface="Arial"/>
              <a:buNone/>
            </a:pPr>
            <a:endParaRPr sz="1200">
              <a:solidFill>
                <a:schemeClr val="lt1"/>
              </a:solidFill>
              <a:latin typeface="Comic Sans MS"/>
              <a:ea typeface="Comic Sans MS"/>
              <a:cs typeface="Comic Sans MS"/>
              <a:sym typeface="Comic Sans MS"/>
            </a:endParaRPr>
          </a:p>
        </p:txBody>
      </p:sp>
      <p:sp>
        <p:nvSpPr>
          <p:cNvPr id="185" name="Google Shape;18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Example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In this example First, we create an ArrayList – it's like an empty bag waiting to hold our job titles. We call it jobsList.</a:t>
            </a:r>
            <a:endParaRPr/>
          </a:p>
          <a:p>
            <a:pPr marL="0" lvl="0" indent="0" algn="l" rtl="0">
              <a:lnSpc>
                <a:spcPct val="100000"/>
              </a:lnSpc>
              <a:spcBef>
                <a:spcPts val="0"/>
              </a:spcBef>
              <a:spcAft>
                <a:spcPts val="0"/>
              </a:spcAft>
              <a:buSzPts val="1400"/>
              <a:buNone/>
            </a:pPr>
            <a:r>
              <a:rPr lang="en-US"/>
              <a:t>Now, we start adding jobs to our list using the Add method. It's like placing job titles into our bag. After adding the jobs, we want to see what's inside our bag. So, we use a loop to go through each job and print it out.</a:t>
            </a:r>
            <a:endParaRPr/>
          </a:p>
          <a:p>
            <a:pPr marL="0" lvl="0" indent="0" algn="l" rtl="0">
              <a:lnSpc>
                <a:spcPct val="100000"/>
              </a:lnSpc>
              <a:spcBef>
                <a:spcPts val="0"/>
              </a:spcBef>
              <a:spcAft>
                <a:spcPts val="0"/>
              </a:spcAft>
              <a:buSzPts val="1400"/>
              <a:buNone/>
            </a:pPr>
            <a:r>
              <a:rPr lang="en-US"/>
              <a:t>Finally, we run the program, It prints out the jobs we added to the list.</a:t>
            </a:r>
            <a:endParaRPr/>
          </a:p>
        </p:txBody>
      </p:sp>
      <p:sp>
        <p:nvSpPr>
          <p:cNvPr id="193" name="Google Shape;19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4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5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5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5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
        <p:cNvGrpSpPr/>
        <p:nvPr/>
      </p:nvGrpSpPr>
      <p:grpSpPr>
        <a:xfrm>
          <a:off x="0" y="0"/>
          <a:ext cx="0" cy="0"/>
          <a:chOff x="0" y="0"/>
          <a:chExt cx="0" cy="0"/>
        </a:xfrm>
      </p:grpSpPr>
      <p:sp>
        <p:nvSpPr>
          <p:cNvPr id="22" name="Google Shape;22;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4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7" name="Google Shape;37;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4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4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4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5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5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5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5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53"/>
          <p:cNvSpPr>
            <a:spLocks noGrp="1"/>
          </p:cNvSpPr>
          <p:nvPr>
            <p:ph type="pic" idx="2"/>
          </p:nvPr>
        </p:nvSpPr>
        <p:spPr>
          <a:xfrm>
            <a:off x="5183188" y="987425"/>
            <a:ext cx="6172200" cy="4873625"/>
          </a:xfrm>
          <a:prstGeom prst="rect">
            <a:avLst/>
          </a:prstGeom>
          <a:noFill/>
          <a:ln>
            <a:noFill/>
          </a:ln>
        </p:spPr>
      </p:sp>
      <p:sp>
        <p:nvSpPr>
          <p:cNvPr id="68" name="Google Shape;68;p5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2.png"/><Relationship Id="rId4" Type="http://schemas.openxmlformats.org/officeDocument/2006/relationships/image" Target="../media/image8.jp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672465" y="1396365"/>
            <a:ext cx="602996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12D86"/>
              </a:buClr>
              <a:buSzPts val="6000"/>
              <a:buFont typeface="Bell MT"/>
              <a:buNone/>
            </a:pPr>
            <a:r>
              <a:rPr lang="en-US" b="1">
                <a:solidFill>
                  <a:srgbClr val="012D86"/>
                </a:solidFill>
                <a:latin typeface="Bell MT"/>
                <a:ea typeface="Bell MT"/>
                <a:cs typeface="Bell MT"/>
                <a:sym typeface="Bell MT"/>
              </a:rPr>
              <a:t>COLLECTIONS</a:t>
            </a:r>
            <a:endParaRPr b="1">
              <a:solidFill>
                <a:srgbClr val="012D86"/>
              </a:solidFill>
              <a:latin typeface="Bell MT"/>
              <a:ea typeface="Bell MT"/>
              <a:cs typeface="Bell MT"/>
              <a:sym typeface="Bell MT"/>
            </a:endParaRPr>
          </a:p>
        </p:txBody>
      </p:sp>
      <p:pic>
        <p:nvPicPr>
          <p:cNvPr id="89" name="Google Shape;89;p1" descr="b510_cjq1_210826"/>
          <p:cNvPicPr preferRelativeResize="0"/>
          <p:nvPr/>
        </p:nvPicPr>
        <p:blipFill rotWithShape="1">
          <a:blip r:embed="rId3">
            <a:alphaModFix/>
          </a:blip>
          <a:srcRect/>
          <a:stretch/>
        </p:blipFill>
        <p:spPr>
          <a:xfrm>
            <a:off x="7325995" y="638810"/>
            <a:ext cx="4255135" cy="5773420"/>
          </a:xfrm>
          <a:prstGeom prst="rect">
            <a:avLst/>
          </a:prstGeom>
          <a:noFill/>
          <a:ln>
            <a:noFill/>
          </a:ln>
        </p:spPr>
      </p:pic>
      <p:pic>
        <p:nvPicPr>
          <p:cNvPr id="90" name="Google Shape;90;p1" descr="Aitrich-Logo-Transparent-BG-2048x671"/>
          <p:cNvPicPr preferRelativeResize="0"/>
          <p:nvPr/>
        </p:nvPicPr>
        <p:blipFill rotWithShape="1">
          <a:blip r:embed="rId4">
            <a:alphaModFix/>
          </a:blip>
          <a:srcRect/>
          <a:stretch/>
        </p:blipFill>
        <p:spPr>
          <a:xfrm>
            <a:off x="365125" y="6527165"/>
            <a:ext cx="1166495" cy="167005"/>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10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fade">
                                      <p:cBhvr>
                                        <p:cTn id="12" dur="1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2D86"/>
              </a:buClr>
              <a:buSzPts val="4400"/>
              <a:buFont typeface="Bell MT"/>
              <a:buNone/>
            </a:pPr>
            <a:r>
              <a:rPr lang="en-US" b="1">
                <a:solidFill>
                  <a:srgbClr val="012D86"/>
                </a:solidFill>
                <a:latin typeface="Bell MT"/>
                <a:ea typeface="Bell MT"/>
                <a:cs typeface="Bell MT"/>
                <a:sym typeface="Bell MT"/>
              </a:rPr>
              <a:t>HASHTABLE</a:t>
            </a:r>
            <a:endParaRPr b="1">
              <a:solidFill>
                <a:srgbClr val="012D86"/>
              </a:solidFill>
              <a:latin typeface="Bell MT"/>
              <a:ea typeface="Bell MT"/>
              <a:cs typeface="Bell MT"/>
              <a:sym typeface="Bell MT"/>
            </a:endParaRPr>
          </a:p>
        </p:txBody>
      </p:sp>
      <p:pic>
        <p:nvPicPr>
          <p:cNvPr id="203" name="Google Shape;203;p10" descr="705"/>
          <p:cNvPicPr preferRelativeResize="0">
            <a:picLocks noGrp="1"/>
          </p:cNvPicPr>
          <p:nvPr>
            <p:ph type="body" idx="1"/>
          </p:nvPr>
        </p:nvPicPr>
        <p:blipFill rotWithShape="1">
          <a:blip r:embed="rId3">
            <a:alphaModFix/>
          </a:blip>
          <a:srcRect/>
          <a:stretch/>
        </p:blipFill>
        <p:spPr>
          <a:xfrm>
            <a:off x="7328535" y="1510665"/>
            <a:ext cx="4351655" cy="4351655"/>
          </a:xfrm>
          <a:prstGeom prst="rect">
            <a:avLst/>
          </a:prstGeom>
          <a:noFill/>
          <a:ln>
            <a:noFill/>
          </a:ln>
        </p:spPr>
      </p:pic>
      <p:sp>
        <p:nvSpPr>
          <p:cNvPr id="204" name="Google Shape;204;p10"/>
          <p:cNvSpPr/>
          <p:nvPr/>
        </p:nvSpPr>
        <p:spPr>
          <a:xfrm>
            <a:off x="838200" y="1842135"/>
            <a:ext cx="6369685" cy="1717040"/>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40000"/>
              </a:lnSpc>
              <a:spcBef>
                <a:spcPts val="0"/>
              </a:spcBef>
              <a:spcAft>
                <a:spcPts val="0"/>
              </a:spcAft>
              <a:buClr>
                <a:schemeClr val="lt1"/>
              </a:buClr>
              <a:buSzPts val="1800"/>
              <a:buFont typeface="Arial"/>
              <a:buNone/>
            </a:pPr>
            <a:r>
              <a:rPr lang="en-US" sz="1600" b="0" i="0" u="none" strike="noStrike" cap="none">
                <a:solidFill>
                  <a:schemeClr val="lt1"/>
                </a:solidFill>
                <a:latin typeface="Comic Sans MS"/>
                <a:ea typeface="Comic Sans MS"/>
                <a:cs typeface="Comic Sans MS"/>
                <a:sym typeface="Comic Sans MS"/>
              </a:rPr>
              <a:t>In C#, a Hashtable is a collection class that represents a collection of key-value pairs in which keys are unique and the values can be of any type. </a:t>
            </a:r>
            <a:endParaRPr sz="1600" b="0" i="0" u="none" strike="noStrike" cap="none">
              <a:solidFill>
                <a:schemeClr val="lt1"/>
              </a:solidFill>
              <a:latin typeface="Comic Sans MS"/>
              <a:ea typeface="Comic Sans MS"/>
              <a:cs typeface="Comic Sans MS"/>
              <a:sym typeface="Comic Sans MS"/>
            </a:endParaRPr>
          </a:p>
        </p:txBody>
      </p:sp>
      <p:sp>
        <p:nvSpPr>
          <p:cNvPr id="205" name="Google Shape;205;p10"/>
          <p:cNvSpPr/>
          <p:nvPr/>
        </p:nvSpPr>
        <p:spPr>
          <a:xfrm>
            <a:off x="847725" y="3842385"/>
            <a:ext cx="6369685" cy="1189990"/>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40000"/>
              </a:lnSpc>
              <a:spcBef>
                <a:spcPts val="0"/>
              </a:spcBef>
              <a:spcAft>
                <a:spcPts val="0"/>
              </a:spcAft>
              <a:buClr>
                <a:schemeClr val="lt1"/>
              </a:buClr>
              <a:buSzPts val="1800"/>
              <a:buFont typeface="Arial"/>
              <a:buNone/>
            </a:pPr>
            <a:r>
              <a:rPr lang="en-US" sz="1600" b="0" i="0" u="none" strike="noStrike" cap="none">
                <a:solidFill>
                  <a:schemeClr val="lt1"/>
                </a:solidFill>
                <a:latin typeface="Comic Sans MS"/>
                <a:ea typeface="Comic Sans MS"/>
                <a:cs typeface="Comic Sans MS"/>
                <a:sym typeface="Comic Sans MS"/>
              </a:rPr>
              <a:t>It provides a fast way to store and retrieve data by using a hash table algorithm that maps keys to their corresponding values.</a:t>
            </a:r>
            <a:endParaRPr sz="1600" b="0" i="0" u="none" strike="noStrike" cap="none">
              <a:solidFill>
                <a:schemeClr val="lt1"/>
              </a:solidFill>
              <a:latin typeface="Comic Sans MS"/>
              <a:ea typeface="Comic Sans MS"/>
              <a:cs typeface="Comic Sans MS"/>
              <a:sym typeface="Comic Sans MS"/>
            </a:endParaRPr>
          </a:p>
        </p:txBody>
      </p:sp>
      <p:pic>
        <p:nvPicPr>
          <p:cNvPr id="206" name="Google Shape;206;p10" descr="Aitrich-Logo-Transparent-BG-2048x671"/>
          <p:cNvPicPr preferRelativeResize="0"/>
          <p:nvPr/>
        </p:nvPicPr>
        <p:blipFill rotWithShape="1">
          <a:blip r:embed="rId4">
            <a:alphaModFix/>
          </a:blip>
          <a:srcRect/>
          <a:stretch/>
        </p:blipFill>
        <p:spPr>
          <a:xfrm>
            <a:off x="365125" y="6527165"/>
            <a:ext cx="1166495" cy="167005"/>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par>
                                <p:cTn id="8" presetID="10" presetClass="entr" presetSubtype="0" fill="hold" nodeType="withEffect">
                                  <p:stCondLst>
                                    <p:cond delay="0"/>
                                  </p:stCondLst>
                                  <p:childTnLst>
                                    <p:set>
                                      <p:cBhvr>
                                        <p:cTn id="9" dur="1" fill="hold">
                                          <p:stCondLst>
                                            <p:cond delay="0"/>
                                          </p:stCondLst>
                                        </p:cTn>
                                        <p:tgtEl>
                                          <p:spTgt spid="203"/>
                                        </p:tgtEl>
                                        <p:attrNameLst>
                                          <p:attrName>style.visibility</p:attrName>
                                        </p:attrNameLst>
                                      </p:cBhvr>
                                      <p:to>
                                        <p:strVal val="visible"/>
                                      </p:to>
                                    </p:set>
                                    <p:animEffect transition="in" filter="fade">
                                      <p:cBhvr>
                                        <p:cTn id="10" dur="500"/>
                                        <p:tgtEl>
                                          <p:spTgt spid="20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animEffect transition="in" filter="fade">
                                      <p:cBhvr>
                                        <p:cTn id="15" dur="1000"/>
                                        <p:tgtEl>
                                          <p:spTgt spid="20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5"/>
                                        </p:tgtEl>
                                        <p:attrNameLst>
                                          <p:attrName>style.visibility</p:attrName>
                                        </p:attrNameLst>
                                      </p:cBhvr>
                                      <p:to>
                                        <p:strVal val="visible"/>
                                      </p:to>
                                    </p:set>
                                    <p:animEffect transition="in" filter="fade">
                                      <p:cBhvr>
                                        <p:cTn id="20" dur="10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1"/>
          <p:cNvSpPr/>
          <p:nvPr/>
        </p:nvSpPr>
        <p:spPr>
          <a:xfrm>
            <a:off x="1075690" y="2461260"/>
            <a:ext cx="6369685" cy="3300095"/>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285750" marR="0" lvl="0" indent="-171450" algn="l" rtl="0">
              <a:lnSpc>
                <a:spcPct val="60000"/>
              </a:lnSpc>
              <a:spcBef>
                <a:spcPts val="0"/>
              </a:spcBef>
              <a:spcAft>
                <a:spcPts val="0"/>
              </a:spcAft>
              <a:buClr>
                <a:schemeClr val="lt1"/>
              </a:buClr>
              <a:buSzPts val="1800"/>
              <a:buFont typeface="Arial"/>
              <a:buNone/>
            </a:pPr>
            <a:endParaRPr sz="1600" b="0" i="1" u="none" strike="noStrike" cap="none">
              <a:solidFill>
                <a:schemeClr val="lt1"/>
              </a:solidFill>
              <a:latin typeface="Comic Sans MS"/>
              <a:ea typeface="Comic Sans MS"/>
              <a:cs typeface="Comic Sans MS"/>
              <a:sym typeface="Comic Sans MS"/>
            </a:endParaRPr>
          </a:p>
          <a:p>
            <a:pPr marL="0" marR="0" lvl="0" indent="0" algn="l" rtl="0">
              <a:lnSpc>
                <a:spcPct val="80000"/>
              </a:lnSpc>
              <a:spcBef>
                <a:spcPts val="1000"/>
              </a:spcBef>
              <a:spcAft>
                <a:spcPts val="0"/>
              </a:spcAft>
              <a:buClr>
                <a:schemeClr val="lt1"/>
              </a:buClr>
              <a:buSzPts val="1800"/>
              <a:buFont typeface="Arial"/>
              <a:buNone/>
            </a:pPr>
            <a:r>
              <a:rPr lang="en-US" sz="1600" b="0" i="0" u="none" strike="noStrike" cap="none">
                <a:solidFill>
                  <a:schemeClr val="lt1"/>
                </a:solidFill>
                <a:latin typeface="Comic Sans MS"/>
                <a:ea typeface="Comic Sans MS"/>
                <a:cs typeface="Comic Sans MS"/>
                <a:sym typeface="Comic Sans MS"/>
              </a:rPr>
              <a:t> It provides methods such as </a:t>
            </a:r>
            <a:endParaRPr sz="1600" b="0" i="0" u="none" strike="noStrike" cap="none">
              <a:solidFill>
                <a:schemeClr val="lt1"/>
              </a:solidFill>
              <a:latin typeface="Comic Sans MS"/>
              <a:ea typeface="Comic Sans MS"/>
              <a:cs typeface="Comic Sans MS"/>
              <a:sym typeface="Comic Sans MS"/>
            </a:endParaRPr>
          </a:p>
          <a:p>
            <a:pPr marL="285750" marR="0" lvl="0" indent="-285750" algn="l" rtl="0">
              <a:lnSpc>
                <a:spcPct val="80000"/>
              </a:lnSpc>
              <a:spcBef>
                <a:spcPts val="1000"/>
              </a:spcBef>
              <a:spcAft>
                <a:spcPts val="0"/>
              </a:spcAft>
              <a:buClr>
                <a:schemeClr val="lt1"/>
              </a:buClr>
              <a:buSzPts val="1800"/>
              <a:buFont typeface="Arial"/>
              <a:buChar char="•"/>
            </a:pPr>
            <a:r>
              <a:rPr lang="en-US" sz="1600" b="0" i="0" u="none" strike="noStrike" cap="none">
                <a:solidFill>
                  <a:schemeClr val="lt1"/>
                </a:solidFill>
                <a:latin typeface="Comic Sans MS"/>
                <a:ea typeface="Comic Sans MS"/>
                <a:cs typeface="Comic Sans MS"/>
                <a:sym typeface="Comic Sans MS"/>
              </a:rPr>
              <a:t>Add</a:t>
            </a:r>
            <a:endParaRPr sz="1600" b="0" i="0" u="none" strike="noStrike" cap="none">
              <a:solidFill>
                <a:schemeClr val="lt1"/>
              </a:solidFill>
              <a:latin typeface="Comic Sans MS"/>
              <a:ea typeface="Comic Sans MS"/>
              <a:cs typeface="Comic Sans MS"/>
              <a:sym typeface="Comic Sans MS"/>
            </a:endParaRPr>
          </a:p>
          <a:p>
            <a:pPr marL="285750" marR="0" lvl="0" indent="-285750" algn="l" rtl="0">
              <a:lnSpc>
                <a:spcPct val="80000"/>
              </a:lnSpc>
              <a:spcBef>
                <a:spcPts val="1000"/>
              </a:spcBef>
              <a:spcAft>
                <a:spcPts val="0"/>
              </a:spcAft>
              <a:buClr>
                <a:schemeClr val="lt1"/>
              </a:buClr>
              <a:buSzPts val="1800"/>
              <a:buFont typeface="Arial"/>
              <a:buChar char="•"/>
            </a:pPr>
            <a:r>
              <a:rPr lang="en-US" sz="1600" b="0" i="0" u="none" strike="noStrike" cap="none">
                <a:solidFill>
                  <a:schemeClr val="lt1"/>
                </a:solidFill>
                <a:latin typeface="Comic Sans MS"/>
                <a:ea typeface="Comic Sans MS"/>
                <a:cs typeface="Comic Sans MS"/>
                <a:sym typeface="Comic Sans MS"/>
              </a:rPr>
              <a:t>Remove</a:t>
            </a:r>
            <a:endParaRPr sz="1600" b="0" i="0" u="none" strike="noStrike" cap="none">
              <a:solidFill>
                <a:schemeClr val="lt1"/>
              </a:solidFill>
              <a:latin typeface="Comic Sans MS"/>
              <a:ea typeface="Comic Sans MS"/>
              <a:cs typeface="Comic Sans MS"/>
              <a:sym typeface="Comic Sans MS"/>
            </a:endParaRPr>
          </a:p>
          <a:p>
            <a:pPr marL="285750" marR="0" lvl="0" indent="-285750" algn="l" rtl="0">
              <a:lnSpc>
                <a:spcPct val="80000"/>
              </a:lnSpc>
              <a:spcBef>
                <a:spcPts val="1000"/>
              </a:spcBef>
              <a:spcAft>
                <a:spcPts val="0"/>
              </a:spcAft>
              <a:buClr>
                <a:schemeClr val="lt1"/>
              </a:buClr>
              <a:buSzPts val="1800"/>
              <a:buFont typeface="Arial"/>
              <a:buChar char="•"/>
            </a:pPr>
            <a:r>
              <a:rPr lang="en-US" sz="1600" b="0" i="0" u="none" strike="noStrike" cap="none">
                <a:solidFill>
                  <a:schemeClr val="lt1"/>
                </a:solidFill>
                <a:latin typeface="Comic Sans MS"/>
                <a:ea typeface="Comic Sans MS"/>
                <a:cs typeface="Comic Sans MS"/>
                <a:sym typeface="Comic Sans MS"/>
              </a:rPr>
              <a:t>Contains</a:t>
            </a:r>
            <a:endParaRPr sz="1600" b="0" i="0" u="none" strike="noStrike" cap="none">
              <a:solidFill>
                <a:schemeClr val="lt1"/>
              </a:solidFill>
              <a:latin typeface="Comic Sans MS"/>
              <a:ea typeface="Comic Sans MS"/>
              <a:cs typeface="Comic Sans MS"/>
              <a:sym typeface="Comic Sans MS"/>
            </a:endParaRPr>
          </a:p>
          <a:p>
            <a:pPr marL="285750" marR="0" lvl="0" indent="-285750" algn="l" rtl="0">
              <a:lnSpc>
                <a:spcPct val="80000"/>
              </a:lnSpc>
              <a:spcBef>
                <a:spcPts val="1000"/>
              </a:spcBef>
              <a:spcAft>
                <a:spcPts val="0"/>
              </a:spcAft>
              <a:buClr>
                <a:schemeClr val="lt1"/>
              </a:buClr>
              <a:buSzPts val="1800"/>
              <a:buFont typeface="Arial"/>
              <a:buChar char="•"/>
            </a:pPr>
            <a:r>
              <a:rPr lang="en-US" sz="1600" b="0" i="0" u="none" strike="noStrike" cap="none">
                <a:solidFill>
                  <a:schemeClr val="lt1"/>
                </a:solidFill>
                <a:latin typeface="Comic Sans MS"/>
                <a:ea typeface="Comic Sans MS"/>
                <a:cs typeface="Comic Sans MS"/>
                <a:sym typeface="Comic Sans MS"/>
              </a:rPr>
              <a:t>ContainsKey</a:t>
            </a:r>
            <a:endParaRPr sz="1600" b="0" i="0" u="none" strike="noStrike" cap="none">
              <a:solidFill>
                <a:schemeClr val="lt1"/>
              </a:solidFill>
              <a:latin typeface="Comic Sans MS"/>
              <a:ea typeface="Comic Sans MS"/>
              <a:cs typeface="Comic Sans MS"/>
              <a:sym typeface="Comic Sans MS"/>
            </a:endParaRPr>
          </a:p>
          <a:p>
            <a:pPr marL="285750" marR="0" lvl="0" indent="-285750" algn="l" rtl="0">
              <a:lnSpc>
                <a:spcPct val="80000"/>
              </a:lnSpc>
              <a:spcBef>
                <a:spcPts val="1000"/>
              </a:spcBef>
              <a:spcAft>
                <a:spcPts val="0"/>
              </a:spcAft>
              <a:buClr>
                <a:schemeClr val="lt1"/>
              </a:buClr>
              <a:buSzPts val="1800"/>
              <a:buFont typeface="Arial"/>
              <a:buChar char="•"/>
            </a:pPr>
            <a:r>
              <a:rPr lang="en-US" sz="1600" b="0" i="0" u="none" strike="noStrike" cap="none">
                <a:solidFill>
                  <a:schemeClr val="lt1"/>
                </a:solidFill>
                <a:latin typeface="Comic Sans MS"/>
                <a:ea typeface="Comic Sans MS"/>
                <a:cs typeface="Comic Sans MS"/>
                <a:sym typeface="Comic Sans MS"/>
              </a:rPr>
              <a:t>ContainsValue</a:t>
            </a:r>
            <a:endParaRPr sz="1600" b="0" i="0" u="none" strike="noStrike" cap="none">
              <a:solidFill>
                <a:schemeClr val="lt1"/>
              </a:solidFill>
              <a:latin typeface="Comic Sans MS"/>
              <a:ea typeface="Comic Sans MS"/>
              <a:cs typeface="Comic Sans MS"/>
              <a:sym typeface="Comic Sans MS"/>
            </a:endParaRPr>
          </a:p>
          <a:p>
            <a:pPr marL="285750" marR="0" lvl="0" indent="-285750" algn="l" rtl="0">
              <a:lnSpc>
                <a:spcPct val="80000"/>
              </a:lnSpc>
              <a:spcBef>
                <a:spcPts val="1000"/>
              </a:spcBef>
              <a:spcAft>
                <a:spcPts val="0"/>
              </a:spcAft>
              <a:buClr>
                <a:schemeClr val="lt1"/>
              </a:buClr>
              <a:buSzPts val="1800"/>
              <a:buFont typeface="Arial"/>
              <a:buChar char="•"/>
            </a:pPr>
            <a:r>
              <a:rPr lang="en-US" sz="1600" b="0" i="0" u="none" strike="noStrike" cap="none">
                <a:solidFill>
                  <a:schemeClr val="lt1"/>
                </a:solidFill>
                <a:latin typeface="Comic Sans MS"/>
                <a:ea typeface="Comic Sans MS"/>
                <a:cs typeface="Comic Sans MS"/>
                <a:sym typeface="Comic Sans MS"/>
              </a:rPr>
              <a:t>Count.</a:t>
            </a:r>
            <a:endParaRPr sz="1600" b="0" i="0" u="none" strike="noStrike" cap="none">
              <a:solidFill>
                <a:schemeClr val="lt1"/>
              </a:solidFill>
              <a:latin typeface="Comic Sans MS"/>
              <a:ea typeface="Comic Sans MS"/>
              <a:cs typeface="Comic Sans MS"/>
              <a:sym typeface="Comic Sans MS"/>
            </a:endParaRPr>
          </a:p>
          <a:p>
            <a:pPr marL="285750" marR="0" lvl="0" indent="-171450" algn="l" rtl="0">
              <a:lnSpc>
                <a:spcPct val="60000"/>
              </a:lnSpc>
              <a:spcBef>
                <a:spcPts val="1000"/>
              </a:spcBef>
              <a:spcAft>
                <a:spcPts val="0"/>
              </a:spcAft>
              <a:buClr>
                <a:schemeClr val="lt1"/>
              </a:buClr>
              <a:buSzPts val="1800"/>
              <a:buFont typeface="Arial"/>
              <a:buNone/>
            </a:pPr>
            <a:endParaRPr sz="1600" b="0" i="1" u="none" strike="noStrike" cap="none">
              <a:solidFill>
                <a:schemeClr val="lt1"/>
              </a:solidFill>
              <a:latin typeface="Comic Sans MS"/>
              <a:ea typeface="Comic Sans MS"/>
              <a:cs typeface="Comic Sans MS"/>
              <a:sym typeface="Comic Sans MS"/>
            </a:endParaRPr>
          </a:p>
          <a:p>
            <a:pPr marL="0" marR="0" lvl="0" indent="0" algn="l" rtl="0">
              <a:lnSpc>
                <a:spcPct val="60000"/>
              </a:lnSpc>
              <a:spcBef>
                <a:spcPts val="0"/>
              </a:spcBef>
              <a:spcAft>
                <a:spcPts val="0"/>
              </a:spcAft>
              <a:buClr>
                <a:schemeClr val="dk1"/>
              </a:buClr>
              <a:buSzPts val="1600"/>
              <a:buFont typeface="Calibri"/>
              <a:buNone/>
            </a:pPr>
            <a:endParaRPr sz="1600" b="0" i="1" u="none" strike="noStrike" cap="none">
              <a:solidFill>
                <a:schemeClr val="lt1"/>
              </a:solidFill>
              <a:latin typeface="Comic Sans MS"/>
              <a:ea typeface="Comic Sans MS"/>
              <a:cs typeface="Comic Sans MS"/>
              <a:sym typeface="Comic Sans MS"/>
            </a:endParaRPr>
          </a:p>
        </p:txBody>
      </p:sp>
      <p:pic>
        <p:nvPicPr>
          <p:cNvPr id="212" name="Google Shape;212;p11" descr="3907915"/>
          <p:cNvPicPr preferRelativeResize="0">
            <a:picLocks noGrp="1"/>
          </p:cNvPicPr>
          <p:nvPr>
            <p:ph type="body" idx="1"/>
          </p:nvPr>
        </p:nvPicPr>
        <p:blipFill rotWithShape="1">
          <a:blip r:embed="rId3">
            <a:alphaModFix/>
          </a:blip>
          <a:srcRect/>
          <a:stretch/>
        </p:blipFill>
        <p:spPr>
          <a:xfrm>
            <a:off x="7552055" y="2054225"/>
            <a:ext cx="4351655" cy="4351655"/>
          </a:xfrm>
          <a:prstGeom prst="rect">
            <a:avLst/>
          </a:prstGeom>
          <a:noFill/>
          <a:ln>
            <a:noFill/>
          </a:ln>
        </p:spPr>
      </p:pic>
      <p:sp>
        <p:nvSpPr>
          <p:cNvPr id="213" name="Google Shape;213;p11"/>
          <p:cNvSpPr/>
          <p:nvPr/>
        </p:nvSpPr>
        <p:spPr>
          <a:xfrm>
            <a:off x="1075690" y="1259205"/>
            <a:ext cx="6369685" cy="795020"/>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1800"/>
              <a:buFont typeface="Arial"/>
              <a:buNone/>
            </a:pPr>
            <a:r>
              <a:rPr lang="en-US" sz="1600" b="0" i="0" u="none" strike="noStrike" cap="none">
                <a:solidFill>
                  <a:schemeClr val="lt1"/>
                </a:solidFill>
                <a:latin typeface="Comic Sans MS"/>
                <a:ea typeface="Comic Sans MS"/>
                <a:cs typeface="Comic Sans MS"/>
                <a:sym typeface="Comic Sans MS"/>
              </a:rPr>
              <a:t>The Hashtable class is defined in the System.Collections namespace </a:t>
            </a:r>
            <a:endParaRPr sz="1600" b="0" i="0" u="none" strike="noStrike" cap="none">
              <a:solidFill>
                <a:schemeClr val="lt1"/>
              </a:solidFill>
              <a:latin typeface="Comic Sans MS"/>
              <a:ea typeface="Comic Sans MS"/>
              <a:cs typeface="Comic Sans MS"/>
              <a:sym typeface="Comic Sans MS"/>
            </a:endParaRPr>
          </a:p>
        </p:txBody>
      </p:sp>
      <p:pic>
        <p:nvPicPr>
          <p:cNvPr id="214" name="Google Shape;214;p11" descr="Aitrich-Logo-Transparent-BG-2048x671"/>
          <p:cNvPicPr preferRelativeResize="0"/>
          <p:nvPr/>
        </p:nvPicPr>
        <p:blipFill rotWithShape="1">
          <a:blip r:embed="rId4">
            <a:alphaModFix/>
          </a:blip>
          <a:srcRect/>
          <a:stretch/>
        </p:blipFill>
        <p:spPr>
          <a:xfrm>
            <a:off x="365125" y="6527165"/>
            <a:ext cx="1166495" cy="167005"/>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500"/>
                                        <p:tgtEl>
                                          <p:spTgt spid="2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1"/>
                                        </p:tgtEl>
                                        <p:attrNameLst>
                                          <p:attrName>style.visibility</p:attrName>
                                        </p:attrNameLst>
                                      </p:cBhvr>
                                      <p:to>
                                        <p:strVal val="visible"/>
                                      </p:to>
                                    </p:set>
                                    <p:animEffect transition="in" filter="fade">
                                      <p:cBhvr>
                                        <p:cTn id="12"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2D86"/>
              </a:buClr>
              <a:buSzPts val="4400"/>
              <a:buFont typeface="Bell MT"/>
              <a:buNone/>
            </a:pPr>
            <a:r>
              <a:rPr lang="en-US" b="1">
                <a:solidFill>
                  <a:srgbClr val="012D86"/>
                </a:solidFill>
                <a:latin typeface="Bell MT"/>
                <a:ea typeface="Bell MT"/>
                <a:cs typeface="Bell MT"/>
                <a:sym typeface="Bell MT"/>
              </a:rPr>
              <a:t>Example</a:t>
            </a:r>
            <a:endParaRPr/>
          </a:p>
        </p:txBody>
      </p:sp>
      <p:pic>
        <p:nvPicPr>
          <p:cNvPr id="220" name="Google Shape;220;p12" descr="A screenshot of a computer&#10;&#10;Description automatically generated"/>
          <p:cNvPicPr preferRelativeResize="0">
            <a:picLocks noGrp="1"/>
          </p:cNvPicPr>
          <p:nvPr>
            <p:ph type="body" idx="1"/>
          </p:nvPr>
        </p:nvPicPr>
        <p:blipFill rotWithShape="1">
          <a:blip r:embed="rId3">
            <a:alphaModFix/>
          </a:blip>
          <a:srcRect/>
          <a:stretch/>
        </p:blipFill>
        <p:spPr>
          <a:xfrm>
            <a:off x="838200" y="2337800"/>
            <a:ext cx="8522100" cy="4099200"/>
          </a:xfrm>
          <a:prstGeom prst="rect">
            <a:avLst/>
          </a:prstGeom>
          <a:noFill/>
          <a:ln>
            <a:noFill/>
          </a:ln>
        </p:spPr>
      </p:pic>
      <p:pic>
        <p:nvPicPr>
          <p:cNvPr id="221" name="Google Shape;221;p12" descr="Aitrich-Logo-Transparent-BG-2048x671"/>
          <p:cNvPicPr preferRelativeResize="0"/>
          <p:nvPr/>
        </p:nvPicPr>
        <p:blipFill rotWithShape="1">
          <a:blip r:embed="rId4">
            <a:alphaModFix/>
          </a:blip>
          <a:srcRect/>
          <a:stretch/>
        </p:blipFill>
        <p:spPr>
          <a:xfrm>
            <a:off x="365125" y="6527165"/>
            <a:ext cx="1166495" cy="167005"/>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500"/>
                                        <p:tgtEl>
                                          <p:spTgt spid="219"/>
                                        </p:tgtEl>
                                      </p:cBhvr>
                                    </p:animEffect>
                                  </p:childTnLst>
                                </p:cTn>
                              </p:par>
                              <p:par>
                                <p:cTn id="8" presetID="10" presetClass="entr" presetSubtype="0" fill="hold" nodeType="withEffect">
                                  <p:stCondLst>
                                    <p:cond delay="0"/>
                                  </p:stCondLst>
                                  <p:childTnLst>
                                    <p:set>
                                      <p:cBhvr>
                                        <p:cTn id="9" dur="1" fill="hold">
                                          <p:stCondLst>
                                            <p:cond delay="0"/>
                                          </p:stCondLst>
                                        </p:cTn>
                                        <p:tgtEl>
                                          <p:spTgt spid="220"/>
                                        </p:tgtEl>
                                        <p:attrNameLst>
                                          <p:attrName>style.visibility</p:attrName>
                                        </p:attrNameLst>
                                      </p:cBhvr>
                                      <p:to>
                                        <p:strVal val="visible"/>
                                      </p:to>
                                    </p:set>
                                    <p:animEffect transition="in" filter="fade">
                                      <p:cBhvr>
                                        <p:cTn id="10" dur="5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2D86"/>
              </a:buClr>
              <a:buSzPts val="4400"/>
              <a:buFont typeface="Bell MT"/>
              <a:buNone/>
            </a:pPr>
            <a:r>
              <a:rPr lang="en-US" b="1">
                <a:solidFill>
                  <a:srgbClr val="012D86"/>
                </a:solidFill>
                <a:latin typeface="Bell MT"/>
                <a:ea typeface="Bell MT"/>
                <a:cs typeface="Bell MT"/>
                <a:sym typeface="Bell MT"/>
              </a:rPr>
              <a:t>QUEUE</a:t>
            </a:r>
            <a:endParaRPr b="1">
              <a:solidFill>
                <a:srgbClr val="012D86"/>
              </a:solidFill>
              <a:latin typeface="Bell MT"/>
              <a:ea typeface="Bell MT"/>
              <a:cs typeface="Bell MT"/>
              <a:sym typeface="Bell MT"/>
            </a:endParaRPr>
          </a:p>
        </p:txBody>
      </p:sp>
      <p:sp>
        <p:nvSpPr>
          <p:cNvPr id="227" name="Google Shape;227;p13"/>
          <p:cNvSpPr/>
          <p:nvPr/>
        </p:nvSpPr>
        <p:spPr>
          <a:xfrm>
            <a:off x="574040" y="2096135"/>
            <a:ext cx="6369685" cy="1290955"/>
          </a:xfrm>
          <a:prstGeom prst="roundRect">
            <a:avLst>
              <a:gd name="adj" fmla="val 16667"/>
            </a:avLst>
          </a:prstGeom>
          <a:gradFill>
            <a:gsLst>
              <a:gs pos="0">
                <a:srgbClr val="012D86"/>
              </a:gs>
              <a:gs pos="100000">
                <a:srgbClr val="0E2557"/>
              </a:gs>
            </a:gsLst>
            <a:lin ang="0" scaled="0"/>
          </a:gra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10000"/>
              </a:lnSpc>
              <a:spcBef>
                <a:spcPts val="0"/>
              </a:spcBef>
              <a:spcAft>
                <a:spcPts val="0"/>
              </a:spcAft>
              <a:buClr>
                <a:schemeClr val="lt1"/>
              </a:buClr>
              <a:buSzPts val="1800"/>
              <a:buFont typeface="Arial"/>
              <a:buNone/>
            </a:pPr>
            <a:r>
              <a:rPr lang="en-US" sz="1600" b="0" i="0" u="none" strike="noStrike" cap="none">
                <a:solidFill>
                  <a:schemeClr val="lt1"/>
                </a:solidFill>
                <a:latin typeface="Comic Sans MS"/>
                <a:ea typeface="Comic Sans MS"/>
                <a:cs typeface="Comic Sans MS"/>
                <a:sym typeface="Comic Sans MS"/>
              </a:rPr>
              <a:t>In C#, a Queue is a collection class that represents a first-in, first-out (FIFO) collection of objects.</a:t>
            </a:r>
            <a:endParaRPr sz="1600" b="0" i="0" u="none" strike="noStrike" cap="none">
              <a:solidFill>
                <a:schemeClr val="lt1"/>
              </a:solidFill>
              <a:latin typeface="Comic Sans MS"/>
              <a:ea typeface="Comic Sans MS"/>
              <a:cs typeface="Comic Sans MS"/>
              <a:sym typeface="Comic Sans MS"/>
            </a:endParaRPr>
          </a:p>
        </p:txBody>
      </p:sp>
      <p:sp>
        <p:nvSpPr>
          <p:cNvPr id="228" name="Google Shape;228;p13"/>
          <p:cNvSpPr/>
          <p:nvPr/>
        </p:nvSpPr>
        <p:spPr>
          <a:xfrm>
            <a:off x="574040" y="3709035"/>
            <a:ext cx="6369685" cy="1360805"/>
          </a:xfrm>
          <a:prstGeom prst="roundRect">
            <a:avLst>
              <a:gd name="adj" fmla="val 16667"/>
            </a:avLst>
          </a:prstGeom>
          <a:gradFill>
            <a:gsLst>
              <a:gs pos="0">
                <a:srgbClr val="012D86"/>
              </a:gs>
              <a:gs pos="100000">
                <a:srgbClr val="0E2557"/>
              </a:gs>
            </a:gsLst>
            <a:lin ang="0" scaled="0"/>
          </a:gra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chemeClr val="lt1"/>
              </a:buClr>
              <a:buSzPts val="2000"/>
              <a:buFont typeface="Arial"/>
              <a:buNone/>
            </a:pPr>
            <a:r>
              <a:rPr lang="en-US" sz="1600" b="0" i="0" u="none" strike="noStrike" cap="none">
                <a:solidFill>
                  <a:schemeClr val="lt1"/>
                </a:solidFill>
                <a:latin typeface="Comic Sans MS"/>
                <a:ea typeface="Comic Sans MS"/>
                <a:cs typeface="Comic Sans MS"/>
                <a:sym typeface="Comic Sans MS"/>
              </a:rPr>
              <a:t> It provides a way to store and retrieve objects in a "first in, first out" order, where the first object added is the first object to be removed.</a:t>
            </a:r>
            <a:endParaRPr sz="1600" b="0" i="0" u="none" strike="noStrike" cap="none">
              <a:solidFill>
                <a:schemeClr val="lt1"/>
              </a:solidFill>
              <a:latin typeface="Comic Sans MS"/>
              <a:ea typeface="Comic Sans MS"/>
              <a:cs typeface="Comic Sans MS"/>
              <a:sym typeface="Comic Sans MS"/>
            </a:endParaRPr>
          </a:p>
        </p:txBody>
      </p:sp>
      <p:pic>
        <p:nvPicPr>
          <p:cNvPr id="229" name="Google Shape;229;p13" descr="2007.i105.015_isometric_queue_set-04"/>
          <p:cNvPicPr preferRelativeResize="0">
            <a:picLocks noGrp="1"/>
          </p:cNvPicPr>
          <p:nvPr>
            <p:ph type="body" idx="1"/>
          </p:nvPr>
        </p:nvPicPr>
        <p:blipFill rotWithShape="1">
          <a:blip r:embed="rId3">
            <a:alphaModFix/>
          </a:blip>
          <a:srcRect/>
          <a:stretch/>
        </p:blipFill>
        <p:spPr>
          <a:xfrm>
            <a:off x="6943725" y="1807210"/>
            <a:ext cx="5181600" cy="3596640"/>
          </a:xfrm>
          <a:prstGeom prst="rect">
            <a:avLst/>
          </a:prstGeom>
          <a:noFill/>
          <a:ln>
            <a:noFill/>
          </a:ln>
        </p:spPr>
      </p:pic>
      <p:pic>
        <p:nvPicPr>
          <p:cNvPr id="230" name="Google Shape;230;p13" descr="Aitrich-Logo-Transparent-BG-2048x671"/>
          <p:cNvPicPr preferRelativeResize="0"/>
          <p:nvPr/>
        </p:nvPicPr>
        <p:blipFill rotWithShape="1">
          <a:blip r:embed="rId4">
            <a:alphaModFix/>
          </a:blip>
          <a:srcRect/>
          <a:stretch/>
        </p:blipFill>
        <p:spPr>
          <a:xfrm>
            <a:off x="365125" y="6527165"/>
            <a:ext cx="1166495" cy="167005"/>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500"/>
                                        <p:tgtEl>
                                          <p:spTgt spid="226"/>
                                        </p:tgtEl>
                                      </p:cBhvr>
                                    </p:animEffect>
                                  </p:childTnLst>
                                </p:cTn>
                              </p:par>
                              <p:par>
                                <p:cTn id="8" presetID="10" presetClass="entr" presetSubtype="0" fill="hold" nodeType="withEffect">
                                  <p:stCondLst>
                                    <p:cond delay="0"/>
                                  </p:stCondLst>
                                  <p:childTnLst>
                                    <p:set>
                                      <p:cBhvr>
                                        <p:cTn id="9" dur="1" fill="hold">
                                          <p:stCondLst>
                                            <p:cond delay="0"/>
                                          </p:stCondLst>
                                        </p:cTn>
                                        <p:tgtEl>
                                          <p:spTgt spid="229"/>
                                        </p:tgtEl>
                                        <p:attrNameLst>
                                          <p:attrName>style.visibility</p:attrName>
                                        </p:attrNameLst>
                                      </p:cBhvr>
                                      <p:to>
                                        <p:strVal val="visible"/>
                                      </p:to>
                                    </p:set>
                                    <p:animEffect transition="in" filter="fade">
                                      <p:cBhvr>
                                        <p:cTn id="10" dur="500"/>
                                        <p:tgtEl>
                                          <p:spTgt spid="2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7"/>
                                        </p:tgtEl>
                                        <p:attrNameLst>
                                          <p:attrName>style.visibility</p:attrName>
                                        </p:attrNameLst>
                                      </p:cBhvr>
                                      <p:to>
                                        <p:strVal val="visible"/>
                                      </p:to>
                                    </p:set>
                                    <p:animEffect transition="in" filter="fade">
                                      <p:cBhvr>
                                        <p:cTn id="15" dur="1000"/>
                                        <p:tgtEl>
                                          <p:spTgt spid="2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8"/>
                                        </p:tgtEl>
                                        <p:attrNameLst>
                                          <p:attrName>style.visibility</p:attrName>
                                        </p:attrNameLst>
                                      </p:cBhvr>
                                      <p:to>
                                        <p:strVal val="visible"/>
                                      </p:to>
                                    </p:set>
                                    <p:animEffect transition="in" filter="fade">
                                      <p:cBhvr>
                                        <p:cTn id="20" dur="10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4"/>
          <p:cNvSpPr/>
          <p:nvPr/>
        </p:nvSpPr>
        <p:spPr>
          <a:xfrm>
            <a:off x="929005" y="2310130"/>
            <a:ext cx="6369685" cy="2624455"/>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400"/>
              <a:buFont typeface="Arial"/>
              <a:buNone/>
            </a:pPr>
            <a:r>
              <a:rPr lang="en-US" sz="1600" b="0" i="0" u="none" strike="noStrike" cap="none">
                <a:solidFill>
                  <a:schemeClr val="lt1"/>
                </a:solidFill>
                <a:latin typeface="Comic Sans MS"/>
                <a:ea typeface="Comic Sans MS"/>
                <a:cs typeface="Comic Sans MS"/>
                <a:sym typeface="Comic Sans MS"/>
              </a:rPr>
              <a:t>It provides methods such as</a:t>
            </a:r>
            <a:endParaRPr sz="1600" b="0" i="0" u="none" strike="noStrike" cap="none">
              <a:solidFill>
                <a:schemeClr val="lt1"/>
              </a:solidFill>
              <a:latin typeface="Comic Sans MS"/>
              <a:ea typeface="Comic Sans MS"/>
              <a:cs typeface="Comic Sans MS"/>
              <a:sym typeface="Comic Sans MS"/>
            </a:endParaRPr>
          </a:p>
          <a:p>
            <a:pPr marL="285750" marR="0" lvl="0" indent="-285750" algn="l" rtl="0">
              <a:lnSpc>
                <a:spcPct val="90000"/>
              </a:lnSpc>
              <a:spcBef>
                <a:spcPts val="1000"/>
              </a:spcBef>
              <a:spcAft>
                <a:spcPts val="0"/>
              </a:spcAft>
              <a:buClr>
                <a:schemeClr val="lt1"/>
              </a:buClr>
              <a:buSzPts val="2400"/>
              <a:buFont typeface="Arial"/>
              <a:buChar char="•"/>
            </a:pPr>
            <a:r>
              <a:rPr lang="en-US" sz="1600" b="0" i="0" u="none" strike="noStrike" cap="none">
                <a:solidFill>
                  <a:schemeClr val="lt1"/>
                </a:solidFill>
                <a:latin typeface="Comic Sans MS"/>
                <a:ea typeface="Comic Sans MS"/>
                <a:cs typeface="Comic Sans MS"/>
                <a:sym typeface="Comic Sans MS"/>
              </a:rPr>
              <a:t> Enqueue</a:t>
            </a:r>
            <a:endParaRPr sz="1600" b="0" i="0" u="none" strike="noStrike" cap="none">
              <a:solidFill>
                <a:schemeClr val="lt1"/>
              </a:solidFill>
              <a:latin typeface="Comic Sans MS"/>
              <a:ea typeface="Comic Sans MS"/>
              <a:cs typeface="Comic Sans MS"/>
              <a:sym typeface="Comic Sans MS"/>
            </a:endParaRPr>
          </a:p>
          <a:p>
            <a:pPr marL="285750" marR="0" lvl="0" indent="-285750" algn="l" rtl="0">
              <a:lnSpc>
                <a:spcPct val="90000"/>
              </a:lnSpc>
              <a:spcBef>
                <a:spcPts val="1000"/>
              </a:spcBef>
              <a:spcAft>
                <a:spcPts val="0"/>
              </a:spcAft>
              <a:buClr>
                <a:schemeClr val="lt1"/>
              </a:buClr>
              <a:buSzPts val="2400"/>
              <a:buFont typeface="Arial"/>
              <a:buChar char="•"/>
            </a:pPr>
            <a:r>
              <a:rPr lang="en-US" sz="1600" b="0" i="0" u="none" strike="noStrike" cap="none">
                <a:solidFill>
                  <a:schemeClr val="lt1"/>
                </a:solidFill>
                <a:latin typeface="Comic Sans MS"/>
                <a:ea typeface="Comic Sans MS"/>
                <a:cs typeface="Comic Sans MS"/>
                <a:sym typeface="Comic Sans MS"/>
              </a:rPr>
              <a:t> Dequeue,</a:t>
            </a:r>
            <a:endParaRPr sz="1600" b="0" i="0" u="none" strike="noStrike" cap="none">
              <a:solidFill>
                <a:schemeClr val="lt1"/>
              </a:solidFill>
              <a:latin typeface="Comic Sans MS"/>
              <a:ea typeface="Comic Sans MS"/>
              <a:cs typeface="Comic Sans MS"/>
              <a:sym typeface="Comic Sans MS"/>
            </a:endParaRPr>
          </a:p>
          <a:p>
            <a:pPr marL="285750" marR="0" lvl="0" indent="-285750" algn="l" rtl="0">
              <a:lnSpc>
                <a:spcPct val="90000"/>
              </a:lnSpc>
              <a:spcBef>
                <a:spcPts val="1000"/>
              </a:spcBef>
              <a:spcAft>
                <a:spcPts val="0"/>
              </a:spcAft>
              <a:buClr>
                <a:schemeClr val="lt1"/>
              </a:buClr>
              <a:buSzPts val="2400"/>
              <a:buFont typeface="Arial"/>
              <a:buChar char="•"/>
            </a:pPr>
            <a:r>
              <a:rPr lang="en-US" sz="1600" b="0" i="0" u="none" strike="noStrike" cap="none">
                <a:solidFill>
                  <a:schemeClr val="lt1"/>
                </a:solidFill>
                <a:latin typeface="Comic Sans MS"/>
                <a:ea typeface="Comic Sans MS"/>
                <a:cs typeface="Comic Sans MS"/>
                <a:sym typeface="Comic Sans MS"/>
              </a:rPr>
              <a:t>Peek</a:t>
            </a:r>
            <a:endParaRPr sz="1600" b="0" i="0" u="none" strike="noStrike" cap="none">
              <a:solidFill>
                <a:schemeClr val="lt1"/>
              </a:solidFill>
              <a:latin typeface="Comic Sans MS"/>
              <a:ea typeface="Comic Sans MS"/>
              <a:cs typeface="Comic Sans MS"/>
              <a:sym typeface="Comic Sans MS"/>
            </a:endParaRPr>
          </a:p>
          <a:p>
            <a:pPr marL="285750" marR="0" lvl="0" indent="-285750" algn="l" rtl="0">
              <a:lnSpc>
                <a:spcPct val="90000"/>
              </a:lnSpc>
              <a:spcBef>
                <a:spcPts val="1000"/>
              </a:spcBef>
              <a:spcAft>
                <a:spcPts val="0"/>
              </a:spcAft>
              <a:buClr>
                <a:schemeClr val="lt1"/>
              </a:buClr>
              <a:buSzPts val="2400"/>
              <a:buFont typeface="Arial"/>
              <a:buChar char="•"/>
            </a:pPr>
            <a:r>
              <a:rPr lang="en-US" sz="1600" b="0" i="0" u="none" strike="noStrike" cap="none">
                <a:solidFill>
                  <a:schemeClr val="lt1"/>
                </a:solidFill>
                <a:latin typeface="Comic Sans MS"/>
                <a:ea typeface="Comic Sans MS"/>
                <a:cs typeface="Comic Sans MS"/>
                <a:sym typeface="Comic Sans MS"/>
              </a:rPr>
              <a:t>Count.</a:t>
            </a:r>
            <a:endParaRPr sz="1600" b="0" i="0" u="none" strike="noStrike" cap="none">
              <a:solidFill>
                <a:schemeClr val="lt1"/>
              </a:solidFill>
              <a:latin typeface="Comic Sans MS"/>
              <a:ea typeface="Comic Sans MS"/>
              <a:cs typeface="Comic Sans MS"/>
              <a:sym typeface="Comic Sans MS"/>
            </a:endParaRPr>
          </a:p>
        </p:txBody>
      </p:sp>
      <p:pic>
        <p:nvPicPr>
          <p:cNvPr id="236" name="Google Shape;236;p14" descr="3907915"/>
          <p:cNvPicPr preferRelativeResize="0">
            <a:picLocks noGrp="1"/>
          </p:cNvPicPr>
          <p:nvPr>
            <p:ph type="body" idx="1"/>
          </p:nvPr>
        </p:nvPicPr>
        <p:blipFill rotWithShape="1">
          <a:blip r:embed="rId3">
            <a:alphaModFix/>
          </a:blip>
          <a:srcRect/>
          <a:stretch/>
        </p:blipFill>
        <p:spPr>
          <a:xfrm>
            <a:off x="7582535" y="1691005"/>
            <a:ext cx="4351655" cy="4351655"/>
          </a:xfrm>
          <a:prstGeom prst="rect">
            <a:avLst/>
          </a:prstGeom>
          <a:noFill/>
          <a:ln>
            <a:noFill/>
          </a:ln>
        </p:spPr>
      </p:pic>
      <p:sp>
        <p:nvSpPr>
          <p:cNvPr id="237" name="Google Shape;237;p14"/>
          <p:cNvSpPr/>
          <p:nvPr/>
        </p:nvSpPr>
        <p:spPr>
          <a:xfrm>
            <a:off x="919480" y="1152525"/>
            <a:ext cx="6369685" cy="845185"/>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400"/>
              <a:buFont typeface="Arial"/>
              <a:buNone/>
            </a:pPr>
            <a:r>
              <a:rPr lang="en-US" sz="1600" b="0" i="0" u="none" strike="noStrike" cap="none">
                <a:solidFill>
                  <a:schemeClr val="lt1"/>
                </a:solidFill>
                <a:latin typeface="Comic Sans MS"/>
                <a:ea typeface="Comic Sans MS"/>
                <a:cs typeface="Comic Sans MS"/>
                <a:sym typeface="Comic Sans MS"/>
              </a:rPr>
              <a:t>The Queue class is defined in the System.Collections namespace </a:t>
            </a:r>
            <a:endParaRPr sz="1600" b="0" i="0" u="none" strike="noStrike" cap="none">
              <a:solidFill>
                <a:schemeClr val="lt1"/>
              </a:solidFill>
              <a:latin typeface="Comic Sans MS"/>
              <a:ea typeface="Comic Sans MS"/>
              <a:cs typeface="Comic Sans MS"/>
              <a:sym typeface="Comic Sans MS"/>
            </a:endParaRPr>
          </a:p>
        </p:txBody>
      </p:sp>
      <p:pic>
        <p:nvPicPr>
          <p:cNvPr id="238" name="Google Shape;238;p14" descr="Aitrich-Logo-Transparent-BG-2048x671"/>
          <p:cNvPicPr preferRelativeResize="0"/>
          <p:nvPr/>
        </p:nvPicPr>
        <p:blipFill rotWithShape="1">
          <a:blip r:embed="rId4">
            <a:alphaModFix/>
          </a:blip>
          <a:srcRect/>
          <a:stretch/>
        </p:blipFill>
        <p:spPr>
          <a:xfrm>
            <a:off x="365125" y="6527165"/>
            <a:ext cx="1166495" cy="167005"/>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fade">
                                      <p:cBhvr>
                                        <p:cTn id="7" dur="1000"/>
                                        <p:tgtEl>
                                          <p:spTgt spid="2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5"/>
                                        </p:tgtEl>
                                        <p:attrNameLst>
                                          <p:attrName>style.visibility</p:attrName>
                                        </p:attrNameLst>
                                      </p:cBhvr>
                                      <p:to>
                                        <p:strVal val="visible"/>
                                      </p:to>
                                    </p:set>
                                    <p:animEffect transition="in" filter="fade">
                                      <p:cBhvr>
                                        <p:cTn id="12" dur="10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2D86"/>
              </a:buClr>
              <a:buSzPts val="4400"/>
              <a:buFont typeface="Bell MT"/>
              <a:buNone/>
            </a:pPr>
            <a:r>
              <a:rPr lang="en-US" b="1">
                <a:solidFill>
                  <a:srgbClr val="012D86"/>
                </a:solidFill>
                <a:latin typeface="Bell MT"/>
                <a:ea typeface="Bell MT"/>
                <a:cs typeface="Bell MT"/>
                <a:sym typeface="Bell MT"/>
              </a:rPr>
              <a:t>Example</a:t>
            </a:r>
            <a:endParaRPr/>
          </a:p>
        </p:txBody>
      </p:sp>
      <p:pic>
        <p:nvPicPr>
          <p:cNvPr id="244" name="Google Shape;244;p15" descr="Text&#10;&#10;Description automatically generated"/>
          <p:cNvPicPr preferRelativeResize="0">
            <a:picLocks noGrp="1"/>
          </p:cNvPicPr>
          <p:nvPr>
            <p:ph type="body" idx="1"/>
          </p:nvPr>
        </p:nvPicPr>
        <p:blipFill rotWithShape="1">
          <a:blip r:embed="rId3">
            <a:alphaModFix/>
          </a:blip>
          <a:srcRect/>
          <a:stretch/>
        </p:blipFill>
        <p:spPr>
          <a:xfrm>
            <a:off x="838200" y="2317750"/>
            <a:ext cx="5181600" cy="3366770"/>
          </a:xfrm>
          <a:prstGeom prst="roundRect">
            <a:avLst>
              <a:gd name="adj" fmla="val 4380"/>
            </a:avLst>
          </a:prstGeom>
          <a:noFill/>
          <a:ln w="50800" cap="sq" cmpd="dbl">
            <a:solidFill>
              <a:srgbClr val="FFFFFF"/>
            </a:solidFill>
            <a:prstDash val="solid"/>
            <a:miter lim="800000"/>
            <a:headEnd type="none" w="sm" len="sm"/>
            <a:tailEnd type="none" w="sm" len="sm"/>
          </a:ln>
          <a:effectLst>
            <a:outerShdw blurRad="254000" algn="tl" rotWithShape="0">
              <a:srgbClr val="000000">
                <a:alpha val="41960"/>
              </a:srgbClr>
            </a:outerShdw>
          </a:effectLst>
        </p:spPr>
      </p:pic>
      <p:pic>
        <p:nvPicPr>
          <p:cNvPr id="245" name="Google Shape;245;p15" descr="Aitrich-Logo-Transparent-BG-2048x671"/>
          <p:cNvPicPr preferRelativeResize="0"/>
          <p:nvPr/>
        </p:nvPicPr>
        <p:blipFill rotWithShape="1">
          <a:blip r:embed="rId4">
            <a:alphaModFix/>
          </a:blip>
          <a:srcRect/>
          <a:stretch/>
        </p:blipFill>
        <p:spPr>
          <a:xfrm>
            <a:off x="365125" y="6527165"/>
            <a:ext cx="1166495" cy="167005"/>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500"/>
                                        <p:tgtEl>
                                          <p:spTgt spid="243"/>
                                        </p:tgtEl>
                                      </p:cBhvr>
                                    </p:animEffect>
                                  </p:childTnLst>
                                </p:cTn>
                              </p:par>
                              <p:par>
                                <p:cTn id="8" presetID="10" presetClass="entr" presetSubtype="0" fill="hold" nodeType="withEffect">
                                  <p:stCondLst>
                                    <p:cond delay="0"/>
                                  </p:stCondLst>
                                  <p:childTnLst>
                                    <p:set>
                                      <p:cBhvr>
                                        <p:cTn id="9" dur="1" fill="hold">
                                          <p:stCondLst>
                                            <p:cond delay="0"/>
                                          </p:stCondLst>
                                        </p:cTn>
                                        <p:tgtEl>
                                          <p:spTgt spid="244"/>
                                        </p:tgtEl>
                                        <p:attrNameLst>
                                          <p:attrName>style.visibility</p:attrName>
                                        </p:attrNameLst>
                                      </p:cBhvr>
                                      <p:to>
                                        <p:strVal val="visible"/>
                                      </p:to>
                                    </p:set>
                                    <p:animEffect transition="in" filter="fade">
                                      <p:cBhvr>
                                        <p:cTn id="10"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2D86"/>
              </a:buClr>
              <a:buSzPts val="4400"/>
              <a:buFont typeface="Bell MT"/>
              <a:buNone/>
            </a:pPr>
            <a:r>
              <a:rPr lang="en-US" b="1">
                <a:solidFill>
                  <a:srgbClr val="012D86"/>
                </a:solidFill>
                <a:latin typeface="Bell MT"/>
                <a:ea typeface="Bell MT"/>
                <a:cs typeface="Bell MT"/>
                <a:sym typeface="Bell MT"/>
              </a:rPr>
              <a:t>STACK</a:t>
            </a:r>
            <a:endParaRPr b="1">
              <a:solidFill>
                <a:srgbClr val="012D86"/>
              </a:solidFill>
              <a:latin typeface="Bell MT"/>
              <a:ea typeface="Bell MT"/>
              <a:cs typeface="Bell MT"/>
              <a:sym typeface="Bell MT"/>
            </a:endParaRPr>
          </a:p>
        </p:txBody>
      </p:sp>
      <p:sp>
        <p:nvSpPr>
          <p:cNvPr id="251" name="Google Shape;251;p16"/>
          <p:cNvSpPr/>
          <p:nvPr/>
        </p:nvSpPr>
        <p:spPr>
          <a:xfrm>
            <a:off x="736600" y="1691005"/>
            <a:ext cx="6369685" cy="1290955"/>
          </a:xfrm>
          <a:prstGeom prst="roundRect">
            <a:avLst>
              <a:gd name="adj" fmla="val 16667"/>
            </a:avLst>
          </a:prstGeom>
          <a:gradFill>
            <a:gsLst>
              <a:gs pos="0">
                <a:srgbClr val="012D86"/>
              </a:gs>
              <a:gs pos="100000">
                <a:srgbClr val="0E2557"/>
              </a:gs>
            </a:gsLst>
            <a:lin ang="0" scaled="0"/>
          </a:gra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chemeClr val="lt1"/>
              </a:buClr>
              <a:buSzPts val="2000"/>
              <a:buFont typeface="Arial"/>
              <a:buNone/>
            </a:pPr>
            <a:r>
              <a:rPr lang="en-US" sz="1600" b="0" i="0" u="none" strike="noStrike" cap="none">
                <a:solidFill>
                  <a:schemeClr val="lt1"/>
                </a:solidFill>
                <a:latin typeface="Comic Sans MS"/>
                <a:ea typeface="Comic Sans MS"/>
                <a:cs typeface="Comic Sans MS"/>
                <a:sym typeface="Comic Sans MS"/>
              </a:rPr>
              <a:t>In C#, a Stack is a collection class that represents a last-in, first-out (LIFO) collection of objects.</a:t>
            </a:r>
            <a:endParaRPr sz="1600" b="0" i="0" u="none" strike="noStrike" cap="none">
              <a:solidFill>
                <a:schemeClr val="lt1"/>
              </a:solidFill>
              <a:latin typeface="Comic Sans MS"/>
              <a:ea typeface="Comic Sans MS"/>
              <a:cs typeface="Comic Sans MS"/>
              <a:sym typeface="Comic Sans MS"/>
            </a:endParaRPr>
          </a:p>
        </p:txBody>
      </p:sp>
      <p:sp>
        <p:nvSpPr>
          <p:cNvPr id="252" name="Google Shape;252;p16"/>
          <p:cNvSpPr/>
          <p:nvPr/>
        </p:nvSpPr>
        <p:spPr>
          <a:xfrm>
            <a:off x="736600" y="3202940"/>
            <a:ext cx="6369685" cy="1360805"/>
          </a:xfrm>
          <a:prstGeom prst="roundRect">
            <a:avLst>
              <a:gd name="adj" fmla="val 16667"/>
            </a:avLst>
          </a:prstGeom>
          <a:gradFill>
            <a:gsLst>
              <a:gs pos="0">
                <a:srgbClr val="012D86"/>
              </a:gs>
              <a:gs pos="100000">
                <a:srgbClr val="0E2557"/>
              </a:gs>
            </a:gsLst>
            <a:lin ang="0" scaled="0"/>
          </a:gra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chemeClr val="lt1"/>
              </a:buClr>
              <a:buSzPts val="2000"/>
              <a:buFont typeface="Arial"/>
              <a:buNone/>
            </a:pPr>
            <a:r>
              <a:rPr lang="en-US" sz="1600" b="0" i="0" u="none" strike="noStrike" cap="none">
                <a:solidFill>
                  <a:schemeClr val="lt1"/>
                </a:solidFill>
                <a:latin typeface="Comic Sans MS"/>
                <a:ea typeface="Comic Sans MS"/>
                <a:cs typeface="Comic Sans MS"/>
                <a:sym typeface="Comic Sans MS"/>
              </a:rPr>
              <a:t> It provides a way to store and retrieve objects in a "Last in, first out" order, where the first object added is the first object to be removed.</a:t>
            </a:r>
            <a:endParaRPr sz="1600" b="0" i="0" u="none" strike="noStrike" cap="none">
              <a:solidFill>
                <a:schemeClr val="lt1"/>
              </a:solidFill>
              <a:latin typeface="Comic Sans MS"/>
              <a:ea typeface="Comic Sans MS"/>
              <a:cs typeface="Comic Sans MS"/>
              <a:sym typeface="Comic Sans MS"/>
            </a:endParaRPr>
          </a:p>
        </p:txBody>
      </p:sp>
      <p:pic>
        <p:nvPicPr>
          <p:cNvPr id="253" name="Google Shape;253;p16" descr="6881275"/>
          <p:cNvPicPr preferRelativeResize="0">
            <a:picLocks noGrp="1"/>
          </p:cNvPicPr>
          <p:nvPr>
            <p:ph type="body" idx="1"/>
          </p:nvPr>
        </p:nvPicPr>
        <p:blipFill rotWithShape="1">
          <a:blip r:embed="rId3">
            <a:alphaModFix/>
          </a:blip>
          <a:srcRect/>
          <a:stretch/>
        </p:blipFill>
        <p:spPr>
          <a:xfrm>
            <a:off x="7389495" y="1572260"/>
            <a:ext cx="4351655" cy="4351655"/>
          </a:xfrm>
          <a:prstGeom prst="rect">
            <a:avLst/>
          </a:prstGeom>
          <a:noFill/>
          <a:ln>
            <a:noFill/>
          </a:ln>
        </p:spPr>
      </p:pic>
      <p:pic>
        <p:nvPicPr>
          <p:cNvPr id="254" name="Google Shape;254;p16" descr="Aitrich-Logo-Transparent-BG-2048x671"/>
          <p:cNvPicPr preferRelativeResize="0"/>
          <p:nvPr/>
        </p:nvPicPr>
        <p:blipFill rotWithShape="1">
          <a:blip r:embed="rId4">
            <a:alphaModFix/>
          </a:blip>
          <a:srcRect/>
          <a:stretch/>
        </p:blipFill>
        <p:spPr>
          <a:xfrm>
            <a:off x="365125" y="6527165"/>
            <a:ext cx="1166495" cy="167005"/>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500"/>
                                        <p:tgtEl>
                                          <p:spTgt spid="250"/>
                                        </p:tgtEl>
                                      </p:cBhvr>
                                    </p:animEffect>
                                  </p:childTnLst>
                                </p:cTn>
                              </p:par>
                              <p:par>
                                <p:cTn id="8" presetID="10" presetClass="entr" presetSubtype="0" fill="hold" nodeType="withEffect">
                                  <p:stCondLst>
                                    <p:cond delay="0"/>
                                  </p:stCondLst>
                                  <p:childTnLst>
                                    <p:set>
                                      <p:cBhvr>
                                        <p:cTn id="9" dur="1" fill="hold">
                                          <p:stCondLst>
                                            <p:cond delay="0"/>
                                          </p:stCondLst>
                                        </p:cTn>
                                        <p:tgtEl>
                                          <p:spTgt spid="253"/>
                                        </p:tgtEl>
                                        <p:attrNameLst>
                                          <p:attrName>style.visibility</p:attrName>
                                        </p:attrNameLst>
                                      </p:cBhvr>
                                      <p:to>
                                        <p:strVal val="visible"/>
                                      </p:to>
                                    </p:set>
                                    <p:animEffect transition="in" filter="fade">
                                      <p:cBhvr>
                                        <p:cTn id="10" dur="500"/>
                                        <p:tgtEl>
                                          <p:spTgt spid="2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1"/>
                                        </p:tgtEl>
                                        <p:attrNameLst>
                                          <p:attrName>style.visibility</p:attrName>
                                        </p:attrNameLst>
                                      </p:cBhvr>
                                      <p:to>
                                        <p:strVal val="visible"/>
                                      </p:to>
                                    </p:set>
                                    <p:animEffect transition="in" filter="fade">
                                      <p:cBhvr>
                                        <p:cTn id="15" dur="1000"/>
                                        <p:tgtEl>
                                          <p:spTgt spid="25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2"/>
                                        </p:tgtEl>
                                        <p:attrNameLst>
                                          <p:attrName>style.visibility</p:attrName>
                                        </p:attrNameLst>
                                      </p:cBhvr>
                                      <p:to>
                                        <p:strVal val="visible"/>
                                      </p:to>
                                    </p:set>
                                    <p:animEffect transition="in" filter="fade">
                                      <p:cBhvr>
                                        <p:cTn id="20" dur="10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7"/>
          <p:cNvSpPr/>
          <p:nvPr/>
        </p:nvSpPr>
        <p:spPr>
          <a:xfrm>
            <a:off x="909320" y="2381885"/>
            <a:ext cx="6369685" cy="2494280"/>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000"/>
              <a:buFont typeface="Arial"/>
              <a:buNone/>
            </a:pPr>
            <a:r>
              <a:rPr lang="en-US" sz="1600" b="0" i="0" u="none" strike="noStrike" cap="none">
                <a:solidFill>
                  <a:schemeClr val="lt1"/>
                </a:solidFill>
                <a:latin typeface="Comic Sans MS"/>
                <a:ea typeface="Comic Sans MS"/>
                <a:cs typeface="Comic Sans MS"/>
                <a:sym typeface="Comic Sans MS"/>
              </a:rPr>
              <a:t>It provides methods such as</a:t>
            </a:r>
            <a:endParaRPr sz="1600" b="0" i="0" u="none" strike="noStrike" cap="none">
              <a:solidFill>
                <a:schemeClr val="lt1"/>
              </a:solidFill>
              <a:latin typeface="Comic Sans MS"/>
              <a:ea typeface="Comic Sans MS"/>
              <a:cs typeface="Comic Sans MS"/>
              <a:sym typeface="Comic Sans MS"/>
            </a:endParaRPr>
          </a:p>
          <a:p>
            <a:pPr marL="285750" marR="0" lvl="0" indent="-285750" algn="l" rtl="0">
              <a:lnSpc>
                <a:spcPct val="90000"/>
              </a:lnSpc>
              <a:spcBef>
                <a:spcPts val="1000"/>
              </a:spcBef>
              <a:spcAft>
                <a:spcPts val="0"/>
              </a:spcAft>
              <a:buClr>
                <a:schemeClr val="lt1"/>
              </a:buClr>
              <a:buSzPts val="2000"/>
              <a:buFont typeface="Arial"/>
              <a:buChar char="•"/>
            </a:pPr>
            <a:r>
              <a:rPr lang="en-US" sz="1600" b="0" i="0" u="none" strike="noStrike" cap="none">
                <a:solidFill>
                  <a:schemeClr val="lt1"/>
                </a:solidFill>
                <a:latin typeface="Comic Sans MS"/>
                <a:ea typeface="Comic Sans MS"/>
                <a:cs typeface="Comic Sans MS"/>
                <a:sym typeface="Comic Sans MS"/>
              </a:rPr>
              <a:t>Push</a:t>
            </a:r>
            <a:endParaRPr sz="1600" b="0" i="0" u="none" strike="noStrike" cap="none">
              <a:solidFill>
                <a:schemeClr val="lt1"/>
              </a:solidFill>
              <a:latin typeface="Comic Sans MS"/>
              <a:ea typeface="Comic Sans MS"/>
              <a:cs typeface="Comic Sans MS"/>
              <a:sym typeface="Comic Sans MS"/>
            </a:endParaRPr>
          </a:p>
          <a:p>
            <a:pPr marL="285750" marR="0" lvl="0" indent="-285750" algn="l" rtl="0">
              <a:lnSpc>
                <a:spcPct val="90000"/>
              </a:lnSpc>
              <a:spcBef>
                <a:spcPts val="1000"/>
              </a:spcBef>
              <a:spcAft>
                <a:spcPts val="0"/>
              </a:spcAft>
              <a:buClr>
                <a:schemeClr val="lt1"/>
              </a:buClr>
              <a:buSzPts val="2000"/>
              <a:buFont typeface="Arial"/>
              <a:buChar char="•"/>
            </a:pPr>
            <a:r>
              <a:rPr lang="en-US" sz="1600" b="0" i="0" u="none" strike="noStrike" cap="none">
                <a:solidFill>
                  <a:schemeClr val="lt1"/>
                </a:solidFill>
                <a:latin typeface="Comic Sans MS"/>
                <a:ea typeface="Comic Sans MS"/>
                <a:cs typeface="Comic Sans MS"/>
                <a:sym typeface="Comic Sans MS"/>
              </a:rPr>
              <a:t>Pop,</a:t>
            </a:r>
            <a:endParaRPr sz="1600" b="0" i="0" u="none" strike="noStrike" cap="none">
              <a:solidFill>
                <a:schemeClr val="lt1"/>
              </a:solidFill>
              <a:latin typeface="Comic Sans MS"/>
              <a:ea typeface="Comic Sans MS"/>
              <a:cs typeface="Comic Sans MS"/>
              <a:sym typeface="Comic Sans MS"/>
            </a:endParaRPr>
          </a:p>
          <a:p>
            <a:pPr marL="285750" marR="0" lvl="0" indent="-285750" algn="l" rtl="0">
              <a:lnSpc>
                <a:spcPct val="90000"/>
              </a:lnSpc>
              <a:spcBef>
                <a:spcPts val="1000"/>
              </a:spcBef>
              <a:spcAft>
                <a:spcPts val="0"/>
              </a:spcAft>
              <a:buClr>
                <a:schemeClr val="lt1"/>
              </a:buClr>
              <a:buSzPts val="2000"/>
              <a:buFont typeface="Arial"/>
              <a:buChar char="•"/>
            </a:pPr>
            <a:r>
              <a:rPr lang="en-US" sz="1600" b="0" i="0" u="none" strike="noStrike" cap="none">
                <a:solidFill>
                  <a:schemeClr val="lt1"/>
                </a:solidFill>
                <a:latin typeface="Comic Sans MS"/>
                <a:ea typeface="Comic Sans MS"/>
                <a:cs typeface="Comic Sans MS"/>
                <a:sym typeface="Comic Sans MS"/>
              </a:rPr>
              <a:t>Peek</a:t>
            </a:r>
            <a:endParaRPr sz="1600" b="0" i="0" u="none" strike="noStrike" cap="none">
              <a:solidFill>
                <a:schemeClr val="lt1"/>
              </a:solidFill>
              <a:latin typeface="Comic Sans MS"/>
              <a:ea typeface="Comic Sans MS"/>
              <a:cs typeface="Comic Sans MS"/>
              <a:sym typeface="Comic Sans MS"/>
            </a:endParaRPr>
          </a:p>
          <a:p>
            <a:pPr marL="285750" marR="0" lvl="0" indent="-285750" algn="l" rtl="0">
              <a:lnSpc>
                <a:spcPct val="90000"/>
              </a:lnSpc>
              <a:spcBef>
                <a:spcPts val="1000"/>
              </a:spcBef>
              <a:spcAft>
                <a:spcPts val="0"/>
              </a:spcAft>
              <a:buClr>
                <a:schemeClr val="lt1"/>
              </a:buClr>
              <a:buSzPts val="2000"/>
              <a:buFont typeface="Arial"/>
              <a:buChar char="•"/>
            </a:pPr>
            <a:r>
              <a:rPr lang="en-US" sz="1600" b="0" i="0" u="none" strike="noStrike" cap="none">
                <a:solidFill>
                  <a:schemeClr val="lt1"/>
                </a:solidFill>
                <a:latin typeface="Comic Sans MS"/>
                <a:ea typeface="Comic Sans MS"/>
                <a:cs typeface="Comic Sans MS"/>
                <a:sym typeface="Comic Sans MS"/>
              </a:rPr>
              <a:t>Count.</a:t>
            </a:r>
            <a:endParaRPr sz="1600" b="0" i="0" u="none" strike="noStrike" cap="none">
              <a:solidFill>
                <a:schemeClr val="lt1"/>
              </a:solidFill>
              <a:latin typeface="Comic Sans MS"/>
              <a:ea typeface="Comic Sans MS"/>
              <a:cs typeface="Comic Sans MS"/>
              <a:sym typeface="Comic Sans MS"/>
            </a:endParaRPr>
          </a:p>
          <a:p>
            <a:pPr marL="285750" marR="0" lvl="0" indent="-285750" algn="l" rtl="0">
              <a:lnSpc>
                <a:spcPct val="90000"/>
              </a:lnSpc>
              <a:spcBef>
                <a:spcPts val="1000"/>
              </a:spcBef>
              <a:spcAft>
                <a:spcPts val="0"/>
              </a:spcAft>
              <a:buClr>
                <a:srgbClr val="FFFFFF"/>
              </a:buClr>
              <a:buSzPts val="2000"/>
              <a:buFont typeface="Arial"/>
              <a:buChar char="•"/>
            </a:pPr>
            <a:r>
              <a:rPr lang="en-US" sz="1600" b="0" i="0" u="none" strike="noStrike" cap="none">
                <a:solidFill>
                  <a:schemeClr val="lt1"/>
                </a:solidFill>
                <a:latin typeface="Comic Sans MS"/>
                <a:ea typeface="Comic Sans MS"/>
                <a:cs typeface="Comic Sans MS"/>
                <a:sym typeface="Comic Sans MS"/>
              </a:rPr>
              <a:t>Contains</a:t>
            </a:r>
            <a:endParaRPr sz="1600" b="0" i="0" u="none" strike="noStrike" cap="none">
              <a:solidFill>
                <a:schemeClr val="lt1"/>
              </a:solidFill>
              <a:latin typeface="Comic Sans MS"/>
              <a:ea typeface="Comic Sans MS"/>
              <a:cs typeface="Comic Sans MS"/>
              <a:sym typeface="Comic Sans MS"/>
            </a:endParaRPr>
          </a:p>
        </p:txBody>
      </p:sp>
      <p:pic>
        <p:nvPicPr>
          <p:cNvPr id="260" name="Google Shape;260;p17" descr="3907915"/>
          <p:cNvPicPr preferRelativeResize="0">
            <a:picLocks noGrp="1"/>
          </p:cNvPicPr>
          <p:nvPr>
            <p:ph type="body" idx="1"/>
          </p:nvPr>
        </p:nvPicPr>
        <p:blipFill rotWithShape="1">
          <a:blip r:embed="rId3">
            <a:alphaModFix/>
          </a:blip>
          <a:srcRect/>
          <a:stretch/>
        </p:blipFill>
        <p:spPr>
          <a:xfrm>
            <a:off x="7399020" y="1551305"/>
            <a:ext cx="4351655" cy="4351655"/>
          </a:xfrm>
          <a:prstGeom prst="rect">
            <a:avLst/>
          </a:prstGeom>
          <a:noFill/>
          <a:ln>
            <a:noFill/>
          </a:ln>
        </p:spPr>
      </p:pic>
      <p:sp>
        <p:nvSpPr>
          <p:cNvPr id="261" name="Google Shape;261;p17"/>
          <p:cNvSpPr/>
          <p:nvPr/>
        </p:nvSpPr>
        <p:spPr>
          <a:xfrm>
            <a:off x="909320" y="1206500"/>
            <a:ext cx="6369685" cy="845185"/>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000"/>
              <a:buFont typeface="Arial"/>
              <a:buNone/>
            </a:pPr>
            <a:r>
              <a:rPr lang="en-US" sz="1600" b="0" i="0" u="none" strike="noStrike" cap="none">
                <a:solidFill>
                  <a:schemeClr val="lt1"/>
                </a:solidFill>
                <a:latin typeface="Comic Sans MS"/>
                <a:ea typeface="Comic Sans MS"/>
                <a:cs typeface="Comic Sans MS"/>
                <a:sym typeface="Comic Sans MS"/>
              </a:rPr>
              <a:t>The Stack class is defined in the </a:t>
            </a:r>
            <a:r>
              <a:rPr lang="en-US" sz="1600" b="1" i="0" u="none" strike="noStrike" cap="none">
                <a:solidFill>
                  <a:schemeClr val="lt1"/>
                </a:solidFill>
                <a:latin typeface="Comic Sans MS"/>
                <a:ea typeface="Comic Sans MS"/>
                <a:cs typeface="Comic Sans MS"/>
                <a:sym typeface="Comic Sans MS"/>
              </a:rPr>
              <a:t>System.Collections </a:t>
            </a:r>
            <a:r>
              <a:rPr lang="en-US" sz="1600" b="0" i="0" u="none" strike="noStrike" cap="none">
                <a:solidFill>
                  <a:schemeClr val="lt1"/>
                </a:solidFill>
                <a:latin typeface="Comic Sans MS"/>
                <a:ea typeface="Comic Sans MS"/>
                <a:cs typeface="Comic Sans MS"/>
                <a:sym typeface="Comic Sans MS"/>
              </a:rPr>
              <a:t>namespace </a:t>
            </a:r>
            <a:endParaRPr sz="1600" b="0" i="0" u="none" strike="noStrike" cap="none">
              <a:solidFill>
                <a:schemeClr val="lt1"/>
              </a:solidFill>
              <a:latin typeface="Comic Sans MS"/>
              <a:ea typeface="Comic Sans MS"/>
              <a:cs typeface="Comic Sans MS"/>
              <a:sym typeface="Comic Sans MS"/>
            </a:endParaRPr>
          </a:p>
        </p:txBody>
      </p:sp>
      <p:pic>
        <p:nvPicPr>
          <p:cNvPr id="262" name="Google Shape;262;p17" descr="Aitrich-Logo-Transparent-BG-2048x671"/>
          <p:cNvPicPr preferRelativeResize="0"/>
          <p:nvPr/>
        </p:nvPicPr>
        <p:blipFill rotWithShape="1">
          <a:blip r:embed="rId4">
            <a:alphaModFix/>
          </a:blip>
          <a:srcRect/>
          <a:stretch/>
        </p:blipFill>
        <p:spPr>
          <a:xfrm>
            <a:off x="365125" y="6527165"/>
            <a:ext cx="1166495" cy="167005"/>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1"/>
                                        </p:tgtEl>
                                        <p:attrNameLst>
                                          <p:attrName>style.visibility</p:attrName>
                                        </p:attrNameLst>
                                      </p:cBhvr>
                                      <p:to>
                                        <p:strVal val="visible"/>
                                      </p:to>
                                    </p:set>
                                    <p:animEffect transition="in" filter="fade">
                                      <p:cBhvr>
                                        <p:cTn id="7" dur="1000"/>
                                        <p:tgtEl>
                                          <p:spTgt spid="2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9"/>
                                        </p:tgtEl>
                                        <p:attrNameLst>
                                          <p:attrName>style.visibility</p:attrName>
                                        </p:attrNameLst>
                                      </p:cBhvr>
                                      <p:to>
                                        <p:strVal val="visible"/>
                                      </p:to>
                                    </p:set>
                                    <p:animEffect transition="in" filter="fade">
                                      <p:cBhvr>
                                        <p:cTn id="12" dur="10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2D86"/>
              </a:buClr>
              <a:buSzPts val="4400"/>
              <a:buFont typeface="Bell MT"/>
              <a:buNone/>
            </a:pPr>
            <a:r>
              <a:rPr lang="en-US" b="1">
                <a:solidFill>
                  <a:srgbClr val="012D86"/>
                </a:solidFill>
                <a:latin typeface="Bell MT"/>
                <a:ea typeface="Bell MT"/>
                <a:cs typeface="Bell MT"/>
                <a:sym typeface="Bell MT"/>
              </a:rPr>
              <a:t>Example</a:t>
            </a:r>
            <a:endParaRPr/>
          </a:p>
        </p:txBody>
      </p:sp>
      <p:pic>
        <p:nvPicPr>
          <p:cNvPr id="268" name="Google Shape;268;p18" descr="Text&#10;&#10;Description automatically generated"/>
          <p:cNvPicPr preferRelativeResize="0">
            <a:picLocks noGrp="1"/>
          </p:cNvPicPr>
          <p:nvPr>
            <p:ph type="body" idx="1"/>
          </p:nvPr>
        </p:nvPicPr>
        <p:blipFill rotWithShape="1">
          <a:blip r:embed="rId3">
            <a:alphaModFix/>
          </a:blip>
          <a:srcRect/>
          <a:stretch/>
        </p:blipFill>
        <p:spPr>
          <a:xfrm>
            <a:off x="838200" y="2320925"/>
            <a:ext cx="5181600" cy="3359785"/>
          </a:xfrm>
          <a:prstGeom prst="rect">
            <a:avLst/>
          </a:prstGeom>
          <a:noFill/>
          <a:ln>
            <a:noFill/>
          </a:ln>
        </p:spPr>
      </p:pic>
      <p:pic>
        <p:nvPicPr>
          <p:cNvPr id="269" name="Google Shape;269;p18" descr="Aitrich-Logo-Transparent-BG-2048x671"/>
          <p:cNvPicPr preferRelativeResize="0"/>
          <p:nvPr/>
        </p:nvPicPr>
        <p:blipFill rotWithShape="1">
          <a:blip r:embed="rId4">
            <a:alphaModFix/>
          </a:blip>
          <a:srcRect/>
          <a:stretch/>
        </p:blipFill>
        <p:spPr>
          <a:xfrm>
            <a:off x="365125" y="6527165"/>
            <a:ext cx="1166495" cy="167005"/>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500"/>
                                        <p:tgtEl>
                                          <p:spTgt spid="267"/>
                                        </p:tgtEl>
                                      </p:cBhvr>
                                    </p:animEffect>
                                  </p:childTnLst>
                                </p:cTn>
                              </p:par>
                              <p:par>
                                <p:cTn id="8" presetID="10" presetClass="entr" presetSubtype="0" fill="hold" nodeType="withEffect">
                                  <p:stCondLst>
                                    <p:cond delay="0"/>
                                  </p:stCondLst>
                                  <p:childTnLst>
                                    <p:set>
                                      <p:cBhvr>
                                        <p:cTn id="9" dur="1" fill="hold">
                                          <p:stCondLst>
                                            <p:cond delay="0"/>
                                          </p:stCondLst>
                                        </p:cTn>
                                        <p:tgtEl>
                                          <p:spTgt spid="268"/>
                                        </p:tgtEl>
                                        <p:attrNameLst>
                                          <p:attrName>style.visibility</p:attrName>
                                        </p:attrNameLst>
                                      </p:cBhvr>
                                      <p:to>
                                        <p:strVal val="visible"/>
                                      </p:to>
                                    </p:set>
                                    <p:animEffect transition="in" filter="fade">
                                      <p:cBhvr>
                                        <p:cTn id="10"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2D86"/>
              </a:buClr>
              <a:buSzPts val="4400"/>
              <a:buFont typeface="Bell MT"/>
              <a:buNone/>
            </a:pPr>
            <a:r>
              <a:rPr lang="en-US" b="1">
                <a:solidFill>
                  <a:srgbClr val="012D86"/>
                </a:solidFill>
                <a:latin typeface="Bell MT"/>
                <a:ea typeface="Bell MT"/>
                <a:cs typeface="Bell MT"/>
                <a:sym typeface="Bell MT"/>
              </a:rPr>
              <a:t>SORTED LIST</a:t>
            </a:r>
            <a:endParaRPr b="1">
              <a:solidFill>
                <a:srgbClr val="012D86"/>
              </a:solidFill>
              <a:latin typeface="Bell MT"/>
              <a:ea typeface="Bell MT"/>
              <a:cs typeface="Bell MT"/>
              <a:sym typeface="Bell MT"/>
            </a:endParaRPr>
          </a:p>
        </p:txBody>
      </p:sp>
      <p:sp>
        <p:nvSpPr>
          <p:cNvPr id="275" name="Google Shape;275;p19"/>
          <p:cNvSpPr/>
          <p:nvPr/>
        </p:nvSpPr>
        <p:spPr>
          <a:xfrm>
            <a:off x="736600" y="1933575"/>
            <a:ext cx="6369685" cy="845185"/>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b="0" i="0" u="none" strike="noStrike" cap="none">
                <a:solidFill>
                  <a:schemeClr val="lt1"/>
                </a:solidFill>
                <a:latin typeface="Comic Sans MS"/>
                <a:ea typeface="Comic Sans MS"/>
                <a:cs typeface="Comic Sans MS"/>
                <a:sym typeface="Comic Sans MS"/>
              </a:rPr>
              <a:t>Sorted List is a collection class that represents a collection of key-value pairs sorted by key.</a:t>
            </a:r>
            <a:endParaRPr sz="1600" b="0" i="0" u="none" strike="noStrike" cap="none">
              <a:solidFill>
                <a:schemeClr val="lt1"/>
              </a:solidFill>
              <a:latin typeface="Comic Sans MS"/>
              <a:ea typeface="Comic Sans MS"/>
              <a:cs typeface="Comic Sans MS"/>
              <a:sym typeface="Comic Sans MS"/>
            </a:endParaRPr>
          </a:p>
        </p:txBody>
      </p:sp>
      <p:sp>
        <p:nvSpPr>
          <p:cNvPr id="276" name="Google Shape;276;p19"/>
          <p:cNvSpPr/>
          <p:nvPr/>
        </p:nvSpPr>
        <p:spPr>
          <a:xfrm>
            <a:off x="736600" y="3037840"/>
            <a:ext cx="6369685" cy="568960"/>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b="0" i="0" u="none" strike="noStrike" cap="none">
                <a:solidFill>
                  <a:schemeClr val="lt1"/>
                </a:solidFill>
                <a:latin typeface="Comic Sans MS"/>
                <a:ea typeface="Comic Sans MS"/>
                <a:cs typeface="Comic Sans MS"/>
                <a:sym typeface="Comic Sans MS"/>
              </a:rPr>
              <a:t>A key cannot be a null reference, but a value can be.</a:t>
            </a:r>
            <a:endParaRPr sz="1600" b="0" i="0" u="none" strike="noStrike" cap="none">
              <a:solidFill>
                <a:schemeClr val="lt1"/>
              </a:solidFill>
              <a:latin typeface="Comic Sans MS"/>
              <a:ea typeface="Comic Sans MS"/>
              <a:cs typeface="Comic Sans MS"/>
              <a:sym typeface="Comic Sans MS"/>
            </a:endParaRPr>
          </a:p>
        </p:txBody>
      </p:sp>
      <p:sp>
        <p:nvSpPr>
          <p:cNvPr id="277" name="Google Shape;277;p19"/>
          <p:cNvSpPr/>
          <p:nvPr/>
        </p:nvSpPr>
        <p:spPr>
          <a:xfrm>
            <a:off x="736600" y="4648200"/>
            <a:ext cx="6369685" cy="711200"/>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b="0" i="0" u="none" strike="noStrike" cap="none">
                <a:solidFill>
                  <a:schemeClr val="lt1"/>
                </a:solidFill>
                <a:latin typeface="Comic Sans MS"/>
                <a:ea typeface="Comic Sans MS"/>
                <a:cs typeface="Comic Sans MS"/>
                <a:sym typeface="Comic Sans MS"/>
              </a:rPr>
              <a:t>A SortedList object automatically sort the items in alphabetic or numeric order.</a:t>
            </a:r>
            <a:endParaRPr sz="1600" b="0" i="0" u="none" strike="noStrike" cap="none">
              <a:solidFill>
                <a:schemeClr val="lt1"/>
              </a:solidFill>
              <a:latin typeface="Comic Sans MS"/>
              <a:ea typeface="Comic Sans MS"/>
              <a:cs typeface="Comic Sans MS"/>
              <a:sym typeface="Comic Sans MS"/>
            </a:endParaRPr>
          </a:p>
        </p:txBody>
      </p:sp>
      <p:sp>
        <p:nvSpPr>
          <p:cNvPr id="278" name="Google Shape;278;p19"/>
          <p:cNvSpPr/>
          <p:nvPr/>
        </p:nvSpPr>
        <p:spPr>
          <a:xfrm>
            <a:off x="736600" y="5590540"/>
            <a:ext cx="6369685" cy="568960"/>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b="0" i="0" u="none" strike="noStrike" cap="none">
                <a:solidFill>
                  <a:schemeClr val="lt1"/>
                </a:solidFill>
                <a:latin typeface="Comic Sans MS"/>
                <a:ea typeface="Comic Sans MS"/>
                <a:cs typeface="Comic Sans MS"/>
                <a:sym typeface="Comic Sans MS"/>
              </a:rPr>
              <a:t>It uses a binary search algorithm to locate elements quickly.</a:t>
            </a:r>
            <a:endParaRPr sz="1600" b="0" i="0" u="none" strike="noStrike" cap="none">
              <a:solidFill>
                <a:schemeClr val="lt1"/>
              </a:solidFill>
              <a:latin typeface="Comic Sans MS"/>
              <a:ea typeface="Comic Sans MS"/>
              <a:cs typeface="Comic Sans MS"/>
              <a:sym typeface="Comic Sans MS"/>
            </a:endParaRPr>
          </a:p>
        </p:txBody>
      </p:sp>
      <p:sp>
        <p:nvSpPr>
          <p:cNvPr id="279" name="Google Shape;279;p19"/>
          <p:cNvSpPr/>
          <p:nvPr/>
        </p:nvSpPr>
        <p:spPr>
          <a:xfrm>
            <a:off x="736600" y="3848100"/>
            <a:ext cx="6369685" cy="568960"/>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b="0" i="0" u="none" strike="noStrike" cap="none">
                <a:solidFill>
                  <a:schemeClr val="lt1"/>
                </a:solidFill>
                <a:latin typeface="Comic Sans MS"/>
                <a:ea typeface="Comic Sans MS"/>
                <a:cs typeface="Comic Sans MS"/>
                <a:sym typeface="Comic Sans MS"/>
              </a:rPr>
              <a:t>SortedList is a combination of the Array and the Hashtable.</a:t>
            </a:r>
            <a:endParaRPr sz="1600" b="0" i="0" u="none" strike="noStrike" cap="none">
              <a:solidFill>
                <a:schemeClr val="lt1"/>
              </a:solidFill>
              <a:latin typeface="Comic Sans MS"/>
              <a:ea typeface="Comic Sans MS"/>
              <a:cs typeface="Comic Sans MS"/>
              <a:sym typeface="Comic Sans MS"/>
            </a:endParaRPr>
          </a:p>
        </p:txBody>
      </p:sp>
      <p:pic>
        <p:nvPicPr>
          <p:cNvPr id="280" name="Google Shape;280;p19" descr="46121"/>
          <p:cNvPicPr preferRelativeResize="0">
            <a:picLocks noGrp="1"/>
          </p:cNvPicPr>
          <p:nvPr>
            <p:ph type="body" idx="1"/>
          </p:nvPr>
        </p:nvPicPr>
        <p:blipFill rotWithShape="1">
          <a:blip r:embed="rId3">
            <a:alphaModFix/>
          </a:blip>
          <a:srcRect/>
          <a:stretch/>
        </p:blipFill>
        <p:spPr>
          <a:xfrm>
            <a:off x="7247890" y="1807845"/>
            <a:ext cx="4351655" cy="4351655"/>
          </a:xfrm>
          <a:prstGeom prst="rect">
            <a:avLst/>
          </a:prstGeom>
          <a:noFill/>
          <a:ln>
            <a:noFill/>
          </a:ln>
        </p:spPr>
      </p:pic>
      <p:pic>
        <p:nvPicPr>
          <p:cNvPr id="281" name="Google Shape;281;p19" descr="Aitrich-Logo-Transparent-BG-2048x671"/>
          <p:cNvPicPr preferRelativeResize="0"/>
          <p:nvPr/>
        </p:nvPicPr>
        <p:blipFill rotWithShape="1">
          <a:blip r:embed="rId4">
            <a:alphaModFix/>
          </a:blip>
          <a:srcRect/>
          <a:stretch/>
        </p:blipFill>
        <p:spPr>
          <a:xfrm>
            <a:off x="365125" y="6527165"/>
            <a:ext cx="1166495" cy="167005"/>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animEffect transition="in" filter="fade">
                                      <p:cBhvr>
                                        <p:cTn id="7" dur="500"/>
                                        <p:tgtEl>
                                          <p:spTgt spid="274"/>
                                        </p:tgtEl>
                                      </p:cBhvr>
                                    </p:animEffect>
                                  </p:childTnLst>
                                </p:cTn>
                              </p:par>
                              <p:par>
                                <p:cTn id="8" presetID="10" presetClass="entr" presetSubtype="0" fill="hold" nodeType="withEffect">
                                  <p:stCondLst>
                                    <p:cond delay="0"/>
                                  </p:stCondLst>
                                  <p:childTnLst>
                                    <p:set>
                                      <p:cBhvr>
                                        <p:cTn id="9" dur="1" fill="hold">
                                          <p:stCondLst>
                                            <p:cond delay="0"/>
                                          </p:stCondLst>
                                        </p:cTn>
                                        <p:tgtEl>
                                          <p:spTgt spid="280"/>
                                        </p:tgtEl>
                                        <p:attrNameLst>
                                          <p:attrName>style.visibility</p:attrName>
                                        </p:attrNameLst>
                                      </p:cBhvr>
                                      <p:to>
                                        <p:strVal val="visible"/>
                                      </p:to>
                                    </p:set>
                                    <p:animEffect transition="in" filter="fade">
                                      <p:cBhvr>
                                        <p:cTn id="10" dur="500"/>
                                        <p:tgtEl>
                                          <p:spTgt spid="28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5"/>
                                        </p:tgtEl>
                                        <p:attrNameLst>
                                          <p:attrName>style.visibility</p:attrName>
                                        </p:attrNameLst>
                                      </p:cBhvr>
                                      <p:to>
                                        <p:strVal val="visible"/>
                                      </p:to>
                                    </p:set>
                                    <p:animEffect transition="in" filter="fade">
                                      <p:cBhvr>
                                        <p:cTn id="15" dur="500"/>
                                        <p:tgtEl>
                                          <p:spTgt spid="27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6"/>
                                        </p:tgtEl>
                                        <p:attrNameLst>
                                          <p:attrName>style.visibility</p:attrName>
                                        </p:attrNameLst>
                                      </p:cBhvr>
                                      <p:to>
                                        <p:strVal val="visible"/>
                                      </p:to>
                                    </p:set>
                                    <p:animEffect transition="in" filter="fade">
                                      <p:cBhvr>
                                        <p:cTn id="20" dur="500"/>
                                        <p:tgtEl>
                                          <p:spTgt spid="27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79"/>
                                        </p:tgtEl>
                                        <p:attrNameLst>
                                          <p:attrName>style.visibility</p:attrName>
                                        </p:attrNameLst>
                                      </p:cBhvr>
                                      <p:to>
                                        <p:strVal val="visible"/>
                                      </p:to>
                                    </p:set>
                                    <p:animEffect transition="in" filter="fade">
                                      <p:cBhvr>
                                        <p:cTn id="25" dur="500"/>
                                        <p:tgtEl>
                                          <p:spTgt spid="27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77"/>
                                        </p:tgtEl>
                                        <p:attrNameLst>
                                          <p:attrName>style.visibility</p:attrName>
                                        </p:attrNameLst>
                                      </p:cBhvr>
                                      <p:to>
                                        <p:strVal val="visible"/>
                                      </p:to>
                                    </p:set>
                                    <p:animEffect transition="in" filter="fade">
                                      <p:cBhvr>
                                        <p:cTn id="30" dur="500"/>
                                        <p:tgtEl>
                                          <p:spTgt spid="27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78"/>
                                        </p:tgtEl>
                                        <p:attrNameLst>
                                          <p:attrName>style.visibility</p:attrName>
                                        </p:attrNameLst>
                                      </p:cBhvr>
                                      <p:to>
                                        <p:strVal val="visible"/>
                                      </p:to>
                                    </p:set>
                                    <p:animEffect transition="in" filter="fade">
                                      <p:cBhvr>
                                        <p:cTn id="35" dur="500"/>
                                        <p:tgtEl>
                                          <p:spTgt spid="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2D86"/>
              </a:buClr>
              <a:buSzPts val="4400"/>
              <a:buFont typeface="Bell MT"/>
              <a:buNone/>
            </a:pPr>
            <a:r>
              <a:rPr lang="en-US" b="1">
                <a:solidFill>
                  <a:srgbClr val="012D86"/>
                </a:solidFill>
                <a:latin typeface="Bell MT"/>
                <a:ea typeface="Bell MT"/>
                <a:cs typeface="Bell MT"/>
                <a:sym typeface="Bell MT"/>
              </a:rPr>
              <a:t>Overview</a:t>
            </a:r>
            <a:endParaRPr b="1">
              <a:solidFill>
                <a:srgbClr val="012D86"/>
              </a:solidFill>
              <a:latin typeface="Bell MT"/>
              <a:ea typeface="Bell MT"/>
              <a:cs typeface="Bell MT"/>
              <a:sym typeface="Bell MT"/>
            </a:endParaRPr>
          </a:p>
        </p:txBody>
      </p:sp>
      <p:pic>
        <p:nvPicPr>
          <p:cNvPr id="96" name="Google Shape;96;p2" descr="24000"/>
          <p:cNvPicPr preferRelativeResize="0">
            <a:picLocks noGrp="1"/>
          </p:cNvPicPr>
          <p:nvPr>
            <p:ph type="body" idx="1"/>
          </p:nvPr>
        </p:nvPicPr>
        <p:blipFill rotWithShape="1">
          <a:blip r:embed="rId3">
            <a:alphaModFix/>
          </a:blip>
          <a:srcRect/>
          <a:stretch/>
        </p:blipFill>
        <p:spPr>
          <a:xfrm>
            <a:off x="1070610" y="1649888"/>
            <a:ext cx="5102225" cy="1382872"/>
          </a:xfrm>
          <a:prstGeom prst="rect">
            <a:avLst/>
          </a:prstGeom>
          <a:noFill/>
          <a:ln>
            <a:noFill/>
          </a:ln>
        </p:spPr>
      </p:pic>
      <p:pic>
        <p:nvPicPr>
          <p:cNvPr id="97" name="Google Shape;97;p2" descr="24000"/>
          <p:cNvPicPr preferRelativeResize="0"/>
          <p:nvPr/>
        </p:nvPicPr>
        <p:blipFill rotWithShape="1">
          <a:blip r:embed="rId3">
            <a:alphaModFix/>
          </a:blip>
          <a:srcRect/>
          <a:stretch/>
        </p:blipFill>
        <p:spPr>
          <a:xfrm>
            <a:off x="1071880" y="2839560"/>
            <a:ext cx="5100955" cy="1717200"/>
          </a:xfrm>
          <a:prstGeom prst="rect">
            <a:avLst/>
          </a:prstGeom>
          <a:noFill/>
          <a:ln>
            <a:noFill/>
          </a:ln>
        </p:spPr>
      </p:pic>
      <p:pic>
        <p:nvPicPr>
          <p:cNvPr id="98" name="Google Shape;98;p2" descr="24000"/>
          <p:cNvPicPr preferRelativeResize="0"/>
          <p:nvPr/>
        </p:nvPicPr>
        <p:blipFill rotWithShape="1">
          <a:blip r:embed="rId3">
            <a:alphaModFix/>
          </a:blip>
          <a:srcRect/>
          <a:stretch/>
        </p:blipFill>
        <p:spPr>
          <a:xfrm>
            <a:off x="1100455" y="4403883"/>
            <a:ext cx="5100955" cy="1312545"/>
          </a:xfrm>
          <a:prstGeom prst="rect">
            <a:avLst/>
          </a:prstGeom>
          <a:noFill/>
          <a:ln>
            <a:noFill/>
          </a:ln>
        </p:spPr>
      </p:pic>
      <p:sp>
        <p:nvSpPr>
          <p:cNvPr id="99" name="Google Shape;99;p2"/>
          <p:cNvSpPr txBox="1"/>
          <p:nvPr/>
        </p:nvSpPr>
        <p:spPr>
          <a:xfrm>
            <a:off x="2838450" y="2192178"/>
            <a:ext cx="2024380" cy="3524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chemeClr val="lt1"/>
                </a:solidFill>
                <a:latin typeface="Comic Sans MS"/>
                <a:ea typeface="Comic Sans MS"/>
                <a:cs typeface="Comic Sans MS"/>
                <a:sym typeface="Comic Sans MS"/>
              </a:rPr>
              <a:t>Introduction</a:t>
            </a:r>
            <a:endParaRPr sz="1700" b="0" i="0" u="none" strike="noStrike" cap="none">
              <a:solidFill>
                <a:schemeClr val="lt1"/>
              </a:solidFill>
              <a:latin typeface="Comic Sans MS"/>
              <a:ea typeface="Comic Sans MS"/>
              <a:cs typeface="Comic Sans MS"/>
              <a:sym typeface="Comic Sans MS"/>
            </a:endParaRPr>
          </a:p>
        </p:txBody>
      </p:sp>
      <p:sp>
        <p:nvSpPr>
          <p:cNvPr id="100" name="Google Shape;100;p2"/>
          <p:cNvSpPr txBox="1"/>
          <p:nvPr/>
        </p:nvSpPr>
        <p:spPr>
          <a:xfrm>
            <a:off x="2447925" y="3494881"/>
            <a:ext cx="2805430" cy="6140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chemeClr val="lt1"/>
                </a:solidFill>
                <a:latin typeface="Comic Sans MS"/>
                <a:ea typeface="Comic Sans MS"/>
                <a:cs typeface="Comic Sans MS"/>
                <a:sym typeface="Comic Sans MS"/>
              </a:rPr>
              <a:t>What is collection?</a:t>
            </a:r>
            <a:endParaRPr sz="1700" b="0" i="0" u="none" strike="noStrike" cap="none">
              <a:solidFill>
                <a:schemeClr val="lt1"/>
              </a:solidFill>
              <a:latin typeface="Comic Sans MS"/>
              <a:ea typeface="Comic Sans MS"/>
              <a:cs typeface="Comic Sans MS"/>
              <a:sym typeface="Comic Sans MS"/>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lt1"/>
              </a:solidFill>
              <a:latin typeface="Comic Sans MS"/>
              <a:ea typeface="Comic Sans MS"/>
              <a:cs typeface="Comic Sans MS"/>
              <a:sym typeface="Comic Sans MS"/>
            </a:endParaRPr>
          </a:p>
        </p:txBody>
      </p:sp>
      <p:pic>
        <p:nvPicPr>
          <p:cNvPr id="101" name="Google Shape;101;p2" descr="NU_Flat_6_14"/>
          <p:cNvPicPr preferRelativeResize="0">
            <a:picLocks noGrp="1"/>
          </p:cNvPicPr>
          <p:nvPr>
            <p:ph type="body" idx="2"/>
          </p:nvPr>
        </p:nvPicPr>
        <p:blipFill rotWithShape="1">
          <a:blip r:embed="rId4">
            <a:alphaModFix/>
          </a:blip>
          <a:srcRect/>
          <a:stretch/>
        </p:blipFill>
        <p:spPr>
          <a:xfrm>
            <a:off x="6863080" y="801370"/>
            <a:ext cx="4490720" cy="4926965"/>
          </a:xfrm>
          <a:prstGeom prst="rect">
            <a:avLst/>
          </a:prstGeom>
          <a:noFill/>
          <a:ln>
            <a:noFill/>
          </a:ln>
        </p:spPr>
      </p:pic>
      <p:pic>
        <p:nvPicPr>
          <p:cNvPr id="102" name="Google Shape;102;p2" descr="Aitrich-Logo-Transparent-BG-2048x671"/>
          <p:cNvPicPr preferRelativeResize="0"/>
          <p:nvPr/>
        </p:nvPicPr>
        <p:blipFill rotWithShape="1">
          <a:blip r:embed="rId5">
            <a:alphaModFix/>
          </a:blip>
          <a:srcRect/>
          <a:stretch/>
        </p:blipFill>
        <p:spPr>
          <a:xfrm>
            <a:off x="365125" y="6527165"/>
            <a:ext cx="1166495" cy="167005"/>
          </a:xfrm>
          <a:prstGeom prst="rect">
            <a:avLst/>
          </a:prstGeom>
          <a:noFill/>
          <a:ln>
            <a:noFill/>
          </a:ln>
        </p:spPr>
      </p:pic>
      <p:sp>
        <p:nvSpPr>
          <p:cNvPr id="103" name="Google Shape;103;p2"/>
          <p:cNvSpPr txBox="1"/>
          <p:nvPr/>
        </p:nvSpPr>
        <p:spPr>
          <a:xfrm>
            <a:off x="2447925" y="4906266"/>
            <a:ext cx="347472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chemeClr val="lt1"/>
                </a:solidFill>
                <a:latin typeface="Comic Sans MS"/>
                <a:ea typeface="Comic Sans MS"/>
                <a:cs typeface="Comic Sans MS"/>
                <a:sym typeface="Comic Sans MS"/>
              </a:rPr>
              <a:t>Non  Generic Collections</a:t>
            </a:r>
            <a:endParaRPr sz="1600" b="0" i="0" u="none" strike="noStrike" cap="none">
              <a:solidFill>
                <a:schemeClr val="lt1"/>
              </a:solidFill>
              <a:latin typeface="Comic Sans MS"/>
              <a:ea typeface="Comic Sans MS"/>
              <a:cs typeface="Comic Sans MS"/>
              <a:sym typeface="Comic Sans MS"/>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fade">
                                      <p:cBhvr>
                                        <p:cTn id="12" dur="1000"/>
                                        <p:tgtEl>
                                          <p:spTgt spid="10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gtEl>
                                        <p:attrNameLst>
                                          <p:attrName>style.visibility</p:attrName>
                                        </p:attrNameLst>
                                      </p:cBhvr>
                                      <p:to>
                                        <p:strVal val="visible"/>
                                      </p:to>
                                    </p:set>
                                    <p:animEffect transition="in" filter="fade">
                                      <p:cBhvr>
                                        <p:cTn id="17" dur="1000"/>
                                        <p:tgtEl>
                                          <p:spTgt spid="96"/>
                                        </p:tgtEl>
                                      </p:cBhvr>
                                    </p:animEffect>
                                  </p:childTnLst>
                                </p:cTn>
                              </p:par>
                              <p:par>
                                <p:cTn id="18" presetID="10" presetClass="entr" presetSubtype="0" fill="hold" nodeType="withEffect">
                                  <p:stCondLst>
                                    <p:cond delay="0"/>
                                  </p:stCondLst>
                                  <p:childTnLst>
                                    <p:set>
                                      <p:cBhvr>
                                        <p:cTn id="19" dur="1" fill="hold">
                                          <p:stCondLst>
                                            <p:cond delay="0"/>
                                          </p:stCondLst>
                                        </p:cTn>
                                        <p:tgtEl>
                                          <p:spTgt spid="97"/>
                                        </p:tgtEl>
                                        <p:attrNameLst>
                                          <p:attrName>style.visibility</p:attrName>
                                        </p:attrNameLst>
                                      </p:cBhvr>
                                      <p:to>
                                        <p:strVal val="visible"/>
                                      </p:to>
                                    </p:set>
                                    <p:animEffect transition="in" filter="fade">
                                      <p:cBhvr>
                                        <p:cTn id="20" dur="1000"/>
                                        <p:tgtEl>
                                          <p:spTgt spid="97"/>
                                        </p:tgtEl>
                                      </p:cBhvr>
                                    </p:animEffect>
                                  </p:childTnLst>
                                </p:cTn>
                              </p:par>
                              <p:par>
                                <p:cTn id="21" presetID="10" presetClass="entr" presetSubtype="0" fill="hold" nodeType="with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1000"/>
                                        <p:tgtEl>
                                          <p:spTgt spid="98"/>
                                        </p:tgtEl>
                                      </p:cBhvr>
                                    </p:animEffect>
                                  </p:childTnLst>
                                </p:cTn>
                              </p:par>
                              <p:par>
                                <p:cTn id="24" presetID="10" presetClass="entr" presetSubtype="0" fill="hold" nodeType="withEffect">
                                  <p:stCondLst>
                                    <p:cond delay="0"/>
                                  </p:stCondLst>
                                  <p:childTnLst>
                                    <p:set>
                                      <p:cBhvr>
                                        <p:cTn id="25" dur="1" fill="hold">
                                          <p:stCondLst>
                                            <p:cond delay="0"/>
                                          </p:stCondLst>
                                        </p:cTn>
                                        <p:tgtEl>
                                          <p:spTgt spid="99"/>
                                        </p:tgtEl>
                                        <p:attrNameLst>
                                          <p:attrName>style.visibility</p:attrName>
                                        </p:attrNameLst>
                                      </p:cBhvr>
                                      <p:to>
                                        <p:strVal val="visible"/>
                                      </p:to>
                                    </p:set>
                                    <p:animEffect transition="in" filter="fade">
                                      <p:cBhvr>
                                        <p:cTn id="26" dur="1000"/>
                                        <p:tgtEl>
                                          <p:spTgt spid="99"/>
                                        </p:tgtEl>
                                      </p:cBhvr>
                                    </p:animEffect>
                                  </p:childTnLst>
                                </p:cTn>
                              </p:par>
                              <p:par>
                                <p:cTn id="27" presetID="10" presetClass="entr" presetSubtype="0" fill="hold" nodeType="withEffect">
                                  <p:stCondLst>
                                    <p:cond delay="0"/>
                                  </p:stCondLst>
                                  <p:childTnLst>
                                    <p:set>
                                      <p:cBhvr>
                                        <p:cTn id="28" dur="1" fill="hold">
                                          <p:stCondLst>
                                            <p:cond delay="0"/>
                                          </p:stCondLst>
                                        </p:cTn>
                                        <p:tgtEl>
                                          <p:spTgt spid="100"/>
                                        </p:tgtEl>
                                        <p:attrNameLst>
                                          <p:attrName>style.visibility</p:attrName>
                                        </p:attrNameLst>
                                      </p:cBhvr>
                                      <p:to>
                                        <p:strVal val="visible"/>
                                      </p:to>
                                    </p:set>
                                    <p:animEffect transition="in" filter="fade">
                                      <p:cBhvr>
                                        <p:cTn id="29"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20" descr="3907915"/>
          <p:cNvPicPr preferRelativeResize="0">
            <a:picLocks noGrp="1"/>
          </p:cNvPicPr>
          <p:nvPr>
            <p:ph type="body" idx="1"/>
          </p:nvPr>
        </p:nvPicPr>
        <p:blipFill rotWithShape="1">
          <a:blip r:embed="rId3">
            <a:alphaModFix/>
          </a:blip>
          <a:srcRect/>
          <a:stretch/>
        </p:blipFill>
        <p:spPr>
          <a:xfrm>
            <a:off x="7388860" y="1541780"/>
            <a:ext cx="4351655" cy="4351655"/>
          </a:xfrm>
          <a:prstGeom prst="rect">
            <a:avLst/>
          </a:prstGeom>
          <a:noFill/>
          <a:ln>
            <a:noFill/>
          </a:ln>
        </p:spPr>
      </p:pic>
      <p:sp>
        <p:nvSpPr>
          <p:cNvPr id="287" name="Google Shape;287;p20"/>
          <p:cNvSpPr/>
          <p:nvPr/>
        </p:nvSpPr>
        <p:spPr>
          <a:xfrm>
            <a:off x="909320" y="1315085"/>
            <a:ext cx="6369685" cy="845185"/>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900"/>
              <a:buFont typeface="Calibri"/>
              <a:buNone/>
            </a:pPr>
            <a:r>
              <a:rPr lang="en-US" sz="1600" b="0" i="0" u="none" strike="noStrike" cap="none">
                <a:solidFill>
                  <a:schemeClr val="lt1"/>
                </a:solidFill>
                <a:latin typeface="Comic Sans MS"/>
                <a:ea typeface="Comic Sans MS"/>
                <a:cs typeface="Comic Sans MS"/>
                <a:sym typeface="Comic Sans MS"/>
              </a:rPr>
              <a:t>The Sorted List class is defined in the </a:t>
            </a:r>
            <a:r>
              <a:rPr lang="en-US" sz="1600" b="1" i="0" u="none" strike="noStrike" cap="none">
                <a:solidFill>
                  <a:schemeClr val="lt1"/>
                </a:solidFill>
                <a:latin typeface="Comic Sans MS"/>
                <a:ea typeface="Comic Sans MS"/>
                <a:cs typeface="Comic Sans MS"/>
                <a:sym typeface="Comic Sans MS"/>
              </a:rPr>
              <a:t>System.Collections </a:t>
            </a:r>
            <a:r>
              <a:rPr lang="en-US" sz="1600" b="0" i="0" u="none" strike="noStrike" cap="none">
                <a:solidFill>
                  <a:schemeClr val="lt1"/>
                </a:solidFill>
                <a:latin typeface="Comic Sans MS"/>
                <a:ea typeface="Comic Sans MS"/>
                <a:cs typeface="Comic Sans MS"/>
                <a:sym typeface="Comic Sans MS"/>
              </a:rPr>
              <a:t>namespace </a:t>
            </a:r>
            <a:endParaRPr sz="1600" b="0" i="0" u="none" strike="noStrike" cap="none">
              <a:solidFill>
                <a:schemeClr val="lt1"/>
              </a:solidFill>
              <a:latin typeface="Comic Sans MS"/>
              <a:ea typeface="Comic Sans MS"/>
              <a:cs typeface="Comic Sans MS"/>
              <a:sym typeface="Comic Sans MS"/>
            </a:endParaRPr>
          </a:p>
        </p:txBody>
      </p:sp>
      <p:sp>
        <p:nvSpPr>
          <p:cNvPr id="288" name="Google Shape;288;p20"/>
          <p:cNvSpPr/>
          <p:nvPr/>
        </p:nvSpPr>
        <p:spPr>
          <a:xfrm>
            <a:off x="909320" y="2405380"/>
            <a:ext cx="6369685" cy="3098165"/>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000"/>
              <a:buFont typeface="Arial"/>
              <a:buNone/>
            </a:pPr>
            <a:endParaRPr sz="1800" b="0" i="0" u="none" strike="noStrike" cap="none">
              <a:solidFill>
                <a:schemeClr val="lt1"/>
              </a:solidFill>
              <a:latin typeface="Comic Sans MS"/>
              <a:ea typeface="Comic Sans MS"/>
              <a:cs typeface="Comic Sans MS"/>
              <a:sym typeface="Comic Sans MS"/>
            </a:endParaRPr>
          </a:p>
          <a:p>
            <a:pPr marL="0" marR="0" lvl="0" indent="0" algn="l" rtl="0">
              <a:lnSpc>
                <a:spcPct val="90000"/>
              </a:lnSpc>
              <a:spcBef>
                <a:spcPts val="1000"/>
              </a:spcBef>
              <a:spcAft>
                <a:spcPts val="0"/>
              </a:spcAft>
              <a:buClr>
                <a:schemeClr val="lt1"/>
              </a:buClr>
              <a:buSzPts val="2000"/>
              <a:buFont typeface="Arial"/>
              <a:buNone/>
            </a:pPr>
            <a:r>
              <a:rPr lang="en-US" sz="1800" b="0" i="0" u="none" strike="noStrike" cap="none">
                <a:solidFill>
                  <a:schemeClr val="lt1"/>
                </a:solidFill>
                <a:latin typeface="Comic Sans MS"/>
                <a:ea typeface="Comic Sans MS"/>
                <a:cs typeface="Comic Sans MS"/>
                <a:sym typeface="Comic Sans MS"/>
              </a:rPr>
              <a:t>It provides methods such as</a:t>
            </a:r>
            <a:endParaRPr sz="1800" b="0" i="0" u="none" strike="noStrike" cap="none">
              <a:solidFill>
                <a:schemeClr val="lt1"/>
              </a:solidFill>
              <a:latin typeface="Comic Sans MS"/>
              <a:ea typeface="Comic Sans MS"/>
              <a:cs typeface="Comic Sans MS"/>
              <a:sym typeface="Comic Sans MS"/>
            </a:endParaRPr>
          </a:p>
          <a:p>
            <a:pPr marL="285750" marR="0" lvl="0" indent="-285750" algn="l" rtl="0">
              <a:lnSpc>
                <a:spcPct val="90000"/>
              </a:lnSpc>
              <a:spcBef>
                <a:spcPts val="1000"/>
              </a:spcBef>
              <a:spcAft>
                <a:spcPts val="0"/>
              </a:spcAft>
              <a:buClr>
                <a:schemeClr val="lt1"/>
              </a:buClr>
              <a:buSzPts val="2000"/>
              <a:buFont typeface="Arial"/>
              <a:buChar char="•"/>
            </a:pPr>
            <a:r>
              <a:rPr lang="en-US" sz="1800" b="0" i="0" u="none" strike="noStrike" cap="none">
                <a:solidFill>
                  <a:schemeClr val="lt1"/>
                </a:solidFill>
                <a:latin typeface="Comic Sans MS"/>
                <a:ea typeface="Comic Sans MS"/>
                <a:cs typeface="Comic Sans MS"/>
                <a:sym typeface="Comic Sans MS"/>
              </a:rPr>
              <a:t> Add</a:t>
            </a:r>
            <a:endParaRPr sz="1800" b="0" i="0" u="none" strike="noStrike" cap="none">
              <a:solidFill>
                <a:schemeClr val="lt1"/>
              </a:solidFill>
              <a:latin typeface="Comic Sans MS"/>
              <a:ea typeface="Comic Sans MS"/>
              <a:cs typeface="Comic Sans MS"/>
              <a:sym typeface="Comic Sans MS"/>
            </a:endParaRPr>
          </a:p>
          <a:p>
            <a:pPr marL="285750" marR="0" lvl="0" indent="-285750" algn="l" rtl="0">
              <a:lnSpc>
                <a:spcPct val="90000"/>
              </a:lnSpc>
              <a:spcBef>
                <a:spcPts val="1000"/>
              </a:spcBef>
              <a:spcAft>
                <a:spcPts val="0"/>
              </a:spcAft>
              <a:buClr>
                <a:schemeClr val="lt1"/>
              </a:buClr>
              <a:buSzPts val="2000"/>
              <a:buFont typeface="Arial"/>
              <a:buChar char="•"/>
            </a:pPr>
            <a:r>
              <a:rPr lang="en-US" sz="1800" b="0" i="0" u="none" strike="noStrike" cap="none">
                <a:solidFill>
                  <a:schemeClr val="lt1"/>
                </a:solidFill>
                <a:latin typeface="Comic Sans MS"/>
                <a:ea typeface="Comic Sans MS"/>
                <a:cs typeface="Comic Sans MS"/>
                <a:sym typeface="Comic Sans MS"/>
              </a:rPr>
              <a:t> Remove,</a:t>
            </a:r>
            <a:endParaRPr sz="1800" b="0" i="0" u="none" strike="noStrike" cap="none">
              <a:solidFill>
                <a:schemeClr val="lt1"/>
              </a:solidFill>
              <a:latin typeface="Comic Sans MS"/>
              <a:ea typeface="Comic Sans MS"/>
              <a:cs typeface="Comic Sans MS"/>
              <a:sym typeface="Comic Sans MS"/>
            </a:endParaRPr>
          </a:p>
          <a:p>
            <a:pPr marL="285750" marR="0" lvl="0" indent="-285750" algn="l" rtl="0">
              <a:lnSpc>
                <a:spcPct val="90000"/>
              </a:lnSpc>
              <a:spcBef>
                <a:spcPts val="1000"/>
              </a:spcBef>
              <a:spcAft>
                <a:spcPts val="0"/>
              </a:spcAft>
              <a:buClr>
                <a:schemeClr val="lt1"/>
              </a:buClr>
              <a:buSzPts val="2000"/>
              <a:buFont typeface="Arial"/>
              <a:buChar char="•"/>
            </a:pPr>
            <a:r>
              <a:rPr lang="en-US" sz="1800" b="0" i="0" u="none" strike="noStrike" cap="none">
                <a:solidFill>
                  <a:schemeClr val="lt1"/>
                </a:solidFill>
                <a:latin typeface="Comic Sans MS"/>
                <a:ea typeface="Comic Sans MS"/>
                <a:cs typeface="Comic Sans MS"/>
                <a:sym typeface="Comic Sans MS"/>
              </a:rPr>
              <a:t>Contains key</a:t>
            </a:r>
            <a:endParaRPr sz="1800" b="0" i="0" u="none" strike="noStrike" cap="none">
              <a:solidFill>
                <a:schemeClr val="lt1"/>
              </a:solidFill>
              <a:latin typeface="Comic Sans MS"/>
              <a:ea typeface="Comic Sans MS"/>
              <a:cs typeface="Comic Sans MS"/>
              <a:sym typeface="Comic Sans MS"/>
            </a:endParaRPr>
          </a:p>
          <a:p>
            <a:pPr marL="285750" marR="0" lvl="0" indent="-285750" algn="l" rtl="0">
              <a:lnSpc>
                <a:spcPct val="90000"/>
              </a:lnSpc>
              <a:spcBef>
                <a:spcPts val="1000"/>
              </a:spcBef>
              <a:spcAft>
                <a:spcPts val="0"/>
              </a:spcAft>
              <a:buClr>
                <a:srgbClr val="FFFFFF"/>
              </a:buClr>
              <a:buSzPts val="2000"/>
              <a:buFont typeface="Arial"/>
              <a:buChar char="•"/>
            </a:pPr>
            <a:r>
              <a:rPr lang="en-US" sz="1800" b="0" i="0" u="none" strike="noStrike" cap="none">
                <a:solidFill>
                  <a:schemeClr val="lt1"/>
                </a:solidFill>
                <a:latin typeface="Comic Sans MS"/>
                <a:ea typeface="Comic Sans MS"/>
                <a:cs typeface="Comic Sans MS"/>
                <a:sym typeface="Comic Sans MS"/>
              </a:rPr>
              <a:t>IndexOfKey</a:t>
            </a:r>
            <a:endParaRPr sz="1800" b="0" i="0" u="none" strike="noStrike" cap="none">
              <a:solidFill>
                <a:schemeClr val="lt1"/>
              </a:solidFill>
              <a:latin typeface="Comic Sans MS"/>
              <a:ea typeface="Comic Sans MS"/>
              <a:cs typeface="Comic Sans MS"/>
              <a:sym typeface="Comic Sans MS"/>
            </a:endParaRPr>
          </a:p>
          <a:p>
            <a:pPr marL="285750" marR="0" lvl="0" indent="-285750" algn="l" rtl="0">
              <a:lnSpc>
                <a:spcPct val="90000"/>
              </a:lnSpc>
              <a:spcBef>
                <a:spcPts val="1000"/>
              </a:spcBef>
              <a:spcAft>
                <a:spcPts val="0"/>
              </a:spcAft>
              <a:buClr>
                <a:srgbClr val="FFFFFF"/>
              </a:buClr>
              <a:buSzPts val="2000"/>
              <a:buFont typeface="Arial"/>
              <a:buChar char="•"/>
            </a:pPr>
            <a:r>
              <a:rPr lang="en-US" sz="1800" b="0" i="0" u="none" strike="noStrike" cap="none">
                <a:solidFill>
                  <a:schemeClr val="lt1"/>
                </a:solidFill>
                <a:latin typeface="Comic Sans MS"/>
                <a:ea typeface="Comic Sans MS"/>
                <a:cs typeface="Comic Sans MS"/>
                <a:sym typeface="Comic Sans MS"/>
              </a:rPr>
              <a:t>IndexOfValue</a:t>
            </a:r>
            <a:endParaRPr sz="1800" b="0" i="0" u="none" strike="noStrike" cap="none">
              <a:solidFill>
                <a:schemeClr val="lt1"/>
              </a:solidFill>
              <a:latin typeface="Calibri"/>
              <a:ea typeface="Calibri"/>
              <a:cs typeface="Calibri"/>
              <a:sym typeface="Calibri"/>
            </a:endParaRPr>
          </a:p>
          <a:p>
            <a:pPr marL="285750" marR="0" lvl="0" indent="-285750" algn="l" rtl="0">
              <a:lnSpc>
                <a:spcPct val="90000"/>
              </a:lnSpc>
              <a:spcBef>
                <a:spcPts val="1000"/>
              </a:spcBef>
              <a:spcAft>
                <a:spcPts val="0"/>
              </a:spcAft>
              <a:buClr>
                <a:srgbClr val="FFFFFF"/>
              </a:buClr>
              <a:buSzPts val="2000"/>
              <a:buFont typeface="Arial"/>
              <a:buChar char="•"/>
            </a:pPr>
            <a:r>
              <a:rPr lang="en-US" sz="1800" b="0" i="0" u="none" strike="noStrike" cap="none">
                <a:solidFill>
                  <a:schemeClr val="lt1"/>
                </a:solidFill>
                <a:latin typeface="Comic Sans MS"/>
                <a:ea typeface="Comic Sans MS"/>
                <a:cs typeface="Comic Sans MS"/>
                <a:sym typeface="Comic Sans MS"/>
              </a:rPr>
              <a:t>Count</a:t>
            </a:r>
            <a:endParaRPr sz="1800" b="0" i="0" u="none" strike="noStrike" cap="none">
              <a:solidFill>
                <a:schemeClr val="lt1"/>
              </a:solidFill>
              <a:latin typeface="Comic Sans MS"/>
              <a:ea typeface="Comic Sans MS"/>
              <a:cs typeface="Comic Sans MS"/>
              <a:sym typeface="Comic Sans MS"/>
            </a:endParaRPr>
          </a:p>
        </p:txBody>
      </p:sp>
      <p:pic>
        <p:nvPicPr>
          <p:cNvPr id="289" name="Google Shape;289;p20" descr="Aitrich-Logo-Transparent-BG-2048x671"/>
          <p:cNvPicPr preferRelativeResize="0"/>
          <p:nvPr/>
        </p:nvPicPr>
        <p:blipFill rotWithShape="1">
          <a:blip r:embed="rId4">
            <a:alphaModFix/>
          </a:blip>
          <a:srcRect/>
          <a:stretch/>
        </p:blipFill>
        <p:spPr>
          <a:xfrm>
            <a:off x="365125" y="6527165"/>
            <a:ext cx="1166495" cy="167005"/>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1000"/>
                                        <p:tgtEl>
                                          <p:spTgt spid="2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8"/>
                                        </p:tgtEl>
                                        <p:attrNameLst>
                                          <p:attrName>style.visibility</p:attrName>
                                        </p:attrNameLst>
                                      </p:cBhvr>
                                      <p:to>
                                        <p:strVal val="visible"/>
                                      </p:to>
                                    </p:set>
                                    <p:animEffect transition="in" filter="fade">
                                      <p:cBhvr>
                                        <p:cTn id="12" dur="1000"/>
                                        <p:tgtEl>
                                          <p:spTgt spid="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2D86"/>
              </a:buClr>
              <a:buSzPts val="4400"/>
              <a:buFont typeface="Bell MT"/>
              <a:buNone/>
            </a:pPr>
            <a:r>
              <a:rPr lang="en-US" b="1">
                <a:solidFill>
                  <a:srgbClr val="012D86"/>
                </a:solidFill>
                <a:latin typeface="Bell MT"/>
                <a:ea typeface="Bell MT"/>
                <a:cs typeface="Bell MT"/>
                <a:sym typeface="Bell MT"/>
              </a:rPr>
              <a:t>Example</a:t>
            </a:r>
            <a:endParaRPr/>
          </a:p>
        </p:txBody>
      </p:sp>
      <p:pic>
        <p:nvPicPr>
          <p:cNvPr id="295" name="Google Shape;295;p21" descr="Text&#10;&#10;Description automatically generated"/>
          <p:cNvPicPr preferRelativeResize="0">
            <a:picLocks noGrp="1"/>
          </p:cNvPicPr>
          <p:nvPr>
            <p:ph type="body" idx="2"/>
          </p:nvPr>
        </p:nvPicPr>
        <p:blipFill rotWithShape="1">
          <a:blip r:embed="rId3">
            <a:alphaModFix/>
          </a:blip>
          <a:srcRect/>
          <a:stretch/>
        </p:blipFill>
        <p:spPr>
          <a:xfrm>
            <a:off x="1344310" y="1861995"/>
            <a:ext cx="5181600" cy="3256200"/>
          </a:xfrm>
          <a:prstGeom prst="rect">
            <a:avLst/>
          </a:prstGeom>
          <a:noFill/>
          <a:ln>
            <a:noFill/>
          </a:ln>
        </p:spPr>
      </p:pic>
      <p:pic>
        <p:nvPicPr>
          <p:cNvPr id="296" name="Google Shape;296;p21" descr="Graphical user interface, text, application&#10;&#10;Description automatically generated"/>
          <p:cNvPicPr preferRelativeResize="0"/>
          <p:nvPr/>
        </p:nvPicPr>
        <p:blipFill rotWithShape="1">
          <a:blip r:embed="rId4">
            <a:alphaModFix/>
          </a:blip>
          <a:srcRect t="5201" r="-348" b="577"/>
          <a:stretch/>
        </p:blipFill>
        <p:spPr>
          <a:xfrm>
            <a:off x="7740122" y="2342902"/>
            <a:ext cx="4041089" cy="2294462"/>
          </a:xfrm>
          <a:prstGeom prst="rect">
            <a:avLst/>
          </a:prstGeom>
          <a:noFill/>
          <a:ln>
            <a:noFill/>
          </a:ln>
        </p:spPr>
      </p:pic>
      <p:pic>
        <p:nvPicPr>
          <p:cNvPr id="297" name="Google Shape;297;p21" descr="Aitrich-Logo-Transparent-BG-2048x671"/>
          <p:cNvPicPr preferRelativeResize="0"/>
          <p:nvPr/>
        </p:nvPicPr>
        <p:blipFill rotWithShape="1">
          <a:blip r:embed="rId5">
            <a:alphaModFix/>
          </a:blip>
          <a:srcRect/>
          <a:stretch/>
        </p:blipFill>
        <p:spPr>
          <a:xfrm>
            <a:off x="365125" y="6527165"/>
            <a:ext cx="1166495" cy="167005"/>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4"/>
                                        </p:tgtEl>
                                        <p:attrNameLst>
                                          <p:attrName>style.visibility</p:attrName>
                                        </p:attrNameLst>
                                      </p:cBhvr>
                                      <p:to>
                                        <p:strVal val="visible"/>
                                      </p:to>
                                    </p:set>
                                    <p:animEffect transition="in" filter="fade">
                                      <p:cBhvr>
                                        <p:cTn id="7" dur="500"/>
                                        <p:tgtEl>
                                          <p:spTgt spid="294"/>
                                        </p:tgtEl>
                                      </p:cBhvr>
                                    </p:animEffect>
                                  </p:childTnLst>
                                </p:cTn>
                              </p:par>
                              <p:par>
                                <p:cTn id="8" presetID="10" presetClass="entr" presetSubtype="0" fill="hold" nodeType="withEffect">
                                  <p:stCondLst>
                                    <p:cond delay="0"/>
                                  </p:stCondLst>
                                  <p:childTnLst>
                                    <p:set>
                                      <p:cBhvr>
                                        <p:cTn id="9" dur="1" fill="hold">
                                          <p:stCondLst>
                                            <p:cond delay="0"/>
                                          </p:stCondLst>
                                        </p:cTn>
                                        <p:tgtEl>
                                          <p:spTgt spid="295"/>
                                        </p:tgtEl>
                                        <p:attrNameLst>
                                          <p:attrName>style.visibility</p:attrName>
                                        </p:attrNameLst>
                                      </p:cBhvr>
                                      <p:to>
                                        <p:strVal val="visible"/>
                                      </p:to>
                                    </p:set>
                                    <p:animEffect transition="in" filter="fade">
                                      <p:cBhvr>
                                        <p:cTn id="10" dur="500"/>
                                        <p:tgtEl>
                                          <p:spTgt spid="295"/>
                                        </p:tgtEl>
                                      </p:cBhvr>
                                    </p:animEffect>
                                  </p:childTnLst>
                                </p:cTn>
                              </p:par>
                              <p:par>
                                <p:cTn id="11" presetID="10" presetClass="entr" presetSubtype="0" fill="hold" nodeType="withEffect">
                                  <p:stCondLst>
                                    <p:cond delay="0"/>
                                  </p:stCondLst>
                                  <p:childTnLst>
                                    <p:set>
                                      <p:cBhvr>
                                        <p:cTn id="12" dur="1" fill="hold">
                                          <p:stCondLst>
                                            <p:cond delay="0"/>
                                          </p:stCondLst>
                                        </p:cTn>
                                        <p:tgtEl>
                                          <p:spTgt spid="296"/>
                                        </p:tgtEl>
                                        <p:attrNameLst>
                                          <p:attrName>style.visibility</p:attrName>
                                        </p:attrNameLst>
                                      </p:cBhvr>
                                      <p:to>
                                        <p:strVal val="visible"/>
                                      </p:to>
                                    </p:set>
                                    <p:animEffect transition="in" filter="fade">
                                      <p:cBhvr>
                                        <p:cTn id="13" dur="5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56" descr="tnq"/>
          <p:cNvPicPr preferRelativeResize="0">
            <a:picLocks noGrp="1"/>
          </p:cNvPicPr>
          <p:nvPr>
            <p:ph type="body" idx="1"/>
          </p:nvPr>
        </p:nvPicPr>
        <p:blipFill rotWithShape="1">
          <a:blip r:embed="rId3">
            <a:alphaModFix/>
          </a:blip>
          <a:srcRect/>
          <a:stretch/>
        </p:blipFill>
        <p:spPr>
          <a:xfrm>
            <a:off x="2742565" y="1253490"/>
            <a:ext cx="6706235" cy="4351655"/>
          </a:xfrm>
          <a:prstGeom prst="rect">
            <a:avLst/>
          </a:prstGeom>
          <a:noFill/>
          <a:ln>
            <a:noFill/>
          </a:ln>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2D86"/>
              </a:buClr>
              <a:buSzPts val="4000"/>
              <a:buFont typeface="Bell MT"/>
              <a:buNone/>
            </a:pPr>
            <a:r>
              <a:rPr lang="en-US" sz="4000" b="1">
                <a:solidFill>
                  <a:srgbClr val="012D86"/>
                </a:solidFill>
                <a:latin typeface="Bell MT"/>
                <a:ea typeface="Bell MT"/>
                <a:cs typeface="Bell MT"/>
                <a:sym typeface="Bell MT"/>
              </a:rPr>
              <a:t>INTRODUCTION</a:t>
            </a:r>
            <a:endParaRPr sz="4000" b="1">
              <a:solidFill>
                <a:srgbClr val="012D86"/>
              </a:solidFill>
              <a:latin typeface="Bell MT"/>
              <a:ea typeface="Bell MT"/>
              <a:cs typeface="Bell MT"/>
              <a:sym typeface="Bell MT"/>
            </a:endParaRPr>
          </a:p>
        </p:txBody>
      </p:sp>
      <p:sp>
        <p:nvSpPr>
          <p:cNvPr id="109" name="Google Shape;10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endParaRPr sz="1800">
              <a:solidFill>
                <a:srgbClr val="012D86"/>
              </a:solidFill>
            </a:endParaRPr>
          </a:p>
          <a:p>
            <a:pPr marL="0" lvl="0" indent="0" algn="l" rtl="0">
              <a:lnSpc>
                <a:spcPct val="90000"/>
              </a:lnSpc>
              <a:spcBef>
                <a:spcPts val="1000"/>
              </a:spcBef>
              <a:spcAft>
                <a:spcPts val="0"/>
              </a:spcAft>
              <a:buClr>
                <a:schemeClr val="dk1"/>
              </a:buClr>
              <a:buSzPts val="1800"/>
              <a:buNone/>
            </a:pPr>
            <a:endParaRPr sz="1800">
              <a:solidFill>
                <a:srgbClr val="012D86"/>
              </a:solidFill>
            </a:endParaRPr>
          </a:p>
          <a:p>
            <a:pPr marL="0" lvl="0" indent="0" algn="l" rtl="0">
              <a:lnSpc>
                <a:spcPct val="90000"/>
              </a:lnSpc>
              <a:spcBef>
                <a:spcPts val="1000"/>
              </a:spcBef>
              <a:spcAft>
                <a:spcPts val="0"/>
              </a:spcAft>
              <a:buClr>
                <a:schemeClr val="dk1"/>
              </a:buClr>
              <a:buSzPts val="1800"/>
              <a:buNone/>
            </a:pPr>
            <a:endParaRPr sz="1800">
              <a:solidFill>
                <a:srgbClr val="012D86"/>
              </a:solidFill>
            </a:endParaRPr>
          </a:p>
          <a:p>
            <a:pPr marL="0" lvl="0" indent="0" algn="l" rtl="0">
              <a:lnSpc>
                <a:spcPct val="90000"/>
              </a:lnSpc>
              <a:spcBef>
                <a:spcPts val="1000"/>
              </a:spcBef>
              <a:spcAft>
                <a:spcPts val="0"/>
              </a:spcAft>
              <a:buClr>
                <a:schemeClr val="dk1"/>
              </a:buClr>
              <a:buSzPts val="1800"/>
              <a:buNone/>
            </a:pPr>
            <a:endParaRPr sz="1800">
              <a:solidFill>
                <a:srgbClr val="012D86"/>
              </a:solidFill>
            </a:endParaRPr>
          </a:p>
          <a:p>
            <a:pPr marL="0" lvl="0" indent="0" algn="l" rtl="0">
              <a:lnSpc>
                <a:spcPct val="90000"/>
              </a:lnSpc>
              <a:spcBef>
                <a:spcPts val="1000"/>
              </a:spcBef>
              <a:spcAft>
                <a:spcPts val="0"/>
              </a:spcAft>
              <a:buClr>
                <a:schemeClr val="dk1"/>
              </a:buClr>
              <a:buSzPts val="1800"/>
              <a:buNone/>
            </a:pPr>
            <a:endParaRPr sz="1800">
              <a:solidFill>
                <a:srgbClr val="012D86"/>
              </a:solidFill>
            </a:endParaRPr>
          </a:p>
          <a:p>
            <a:pPr marL="0" lvl="0" indent="0" algn="l" rtl="0">
              <a:lnSpc>
                <a:spcPct val="90000"/>
              </a:lnSpc>
              <a:spcBef>
                <a:spcPts val="1000"/>
              </a:spcBef>
              <a:spcAft>
                <a:spcPts val="0"/>
              </a:spcAft>
              <a:buClr>
                <a:schemeClr val="dk1"/>
              </a:buClr>
              <a:buSzPts val="1800"/>
              <a:buNone/>
            </a:pPr>
            <a:endParaRPr sz="1800">
              <a:solidFill>
                <a:srgbClr val="012D86"/>
              </a:solidFill>
            </a:endParaRPr>
          </a:p>
          <a:p>
            <a:pPr marL="0" lvl="0" indent="0" algn="l" rtl="0">
              <a:lnSpc>
                <a:spcPct val="90000"/>
              </a:lnSpc>
              <a:spcBef>
                <a:spcPts val="1000"/>
              </a:spcBef>
              <a:spcAft>
                <a:spcPts val="0"/>
              </a:spcAft>
              <a:buClr>
                <a:schemeClr val="dk1"/>
              </a:buClr>
              <a:buSzPts val="1800"/>
              <a:buNone/>
            </a:pPr>
            <a:endParaRPr sz="1800">
              <a:solidFill>
                <a:srgbClr val="012D86"/>
              </a:solidFill>
            </a:endParaRPr>
          </a:p>
        </p:txBody>
      </p:sp>
      <p:pic>
        <p:nvPicPr>
          <p:cNvPr id="110" name="Google Shape;110;p3" descr="3808949"/>
          <p:cNvPicPr preferRelativeResize="0">
            <a:picLocks noGrp="1"/>
          </p:cNvPicPr>
          <p:nvPr>
            <p:ph type="body" idx="4294967295"/>
          </p:nvPr>
        </p:nvPicPr>
        <p:blipFill rotWithShape="1">
          <a:blip r:embed="rId3">
            <a:alphaModFix/>
          </a:blip>
          <a:srcRect/>
          <a:stretch/>
        </p:blipFill>
        <p:spPr>
          <a:xfrm>
            <a:off x="6794500" y="2284730"/>
            <a:ext cx="4559300" cy="3454400"/>
          </a:xfrm>
          <a:prstGeom prst="rect">
            <a:avLst/>
          </a:prstGeom>
          <a:noFill/>
          <a:ln>
            <a:noFill/>
          </a:ln>
        </p:spPr>
      </p:pic>
      <p:sp>
        <p:nvSpPr>
          <p:cNvPr id="111" name="Google Shape;111;p3"/>
          <p:cNvSpPr/>
          <p:nvPr/>
        </p:nvSpPr>
        <p:spPr>
          <a:xfrm>
            <a:off x="710575" y="1527749"/>
            <a:ext cx="5436600" cy="984300"/>
          </a:xfrm>
          <a:prstGeom prst="roundRect">
            <a:avLst>
              <a:gd name="adj" fmla="val 16667"/>
            </a:avLst>
          </a:prstGeom>
          <a:gradFill>
            <a:gsLst>
              <a:gs pos="0">
                <a:srgbClr val="012D86"/>
              </a:gs>
              <a:gs pos="100000">
                <a:srgbClr val="0E2557"/>
              </a:gs>
            </a:gsLst>
            <a:lin ang="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600"/>
              <a:buFont typeface="Comic Sans MS"/>
              <a:buNone/>
            </a:pPr>
            <a:r>
              <a:rPr lang="en-US" sz="1600" b="0" i="0" u="none" strike="noStrike" cap="none">
                <a:solidFill>
                  <a:schemeClr val="lt1"/>
                </a:solidFill>
                <a:latin typeface="Comic Sans MS"/>
                <a:ea typeface="Comic Sans MS"/>
                <a:cs typeface="Comic Sans MS"/>
                <a:sym typeface="Comic Sans MS"/>
              </a:rPr>
              <a:t>A collection sometimes called a container  is simply an object that groups multiple elements into a single unit.</a:t>
            </a:r>
            <a:endParaRPr sz="1600" b="0" i="0" u="none" strike="noStrike" cap="none">
              <a:solidFill>
                <a:schemeClr val="lt1"/>
              </a:solidFill>
              <a:latin typeface="Comic Sans MS"/>
              <a:ea typeface="Comic Sans MS"/>
              <a:cs typeface="Comic Sans MS"/>
              <a:sym typeface="Comic Sans MS"/>
            </a:endParaRPr>
          </a:p>
        </p:txBody>
      </p:sp>
      <p:sp>
        <p:nvSpPr>
          <p:cNvPr id="112" name="Google Shape;112;p3"/>
          <p:cNvSpPr/>
          <p:nvPr/>
        </p:nvSpPr>
        <p:spPr>
          <a:xfrm>
            <a:off x="710565" y="2687955"/>
            <a:ext cx="5309235" cy="636905"/>
          </a:xfrm>
          <a:prstGeom prst="roundRect">
            <a:avLst>
              <a:gd name="adj" fmla="val 16667"/>
            </a:avLst>
          </a:prstGeom>
          <a:gradFill>
            <a:gsLst>
              <a:gs pos="0">
                <a:srgbClr val="012D86"/>
              </a:gs>
              <a:gs pos="100000">
                <a:srgbClr val="0E2557"/>
              </a:gs>
            </a:gsLst>
            <a:lin ang="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600"/>
              <a:buFont typeface="Comic Sans MS"/>
              <a:buNone/>
            </a:pPr>
            <a:r>
              <a:rPr lang="en-US" sz="1600" b="0" i="0" u="none" strike="noStrike" cap="none" dirty="0">
                <a:solidFill>
                  <a:schemeClr val="lt1"/>
                </a:solidFill>
                <a:latin typeface="Comic Sans MS"/>
                <a:ea typeface="Comic Sans MS"/>
                <a:cs typeface="Comic Sans MS"/>
                <a:sym typeface="Comic Sans MS"/>
              </a:rPr>
              <a:t>A collection is a kind of data structure.</a:t>
            </a:r>
            <a:endParaRPr sz="1600" b="0" i="0" u="none" strike="noStrike" cap="none" dirty="0">
              <a:solidFill>
                <a:schemeClr val="lt1"/>
              </a:solidFill>
              <a:latin typeface="Comic Sans MS"/>
              <a:ea typeface="Comic Sans MS"/>
              <a:cs typeface="Comic Sans MS"/>
              <a:sym typeface="Comic Sans MS"/>
            </a:endParaRPr>
          </a:p>
        </p:txBody>
      </p:sp>
      <p:sp>
        <p:nvSpPr>
          <p:cNvPr id="113" name="Google Shape;113;p3"/>
          <p:cNvSpPr/>
          <p:nvPr/>
        </p:nvSpPr>
        <p:spPr>
          <a:xfrm>
            <a:off x="709930" y="3437890"/>
            <a:ext cx="5309235" cy="776605"/>
          </a:xfrm>
          <a:prstGeom prst="roundRect">
            <a:avLst>
              <a:gd name="adj" fmla="val 16667"/>
            </a:avLst>
          </a:prstGeom>
          <a:gradFill>
            <a:gsLst>
              <a:gs pos="0">
                <a:srgbClr val="012D86"/>
              </a:gs>
              <a:gs pos="100000">
                <a:srgbClr val="0E2557"/>
              </a:gs>
            </a:gsLst>
            <a:lin ang="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600"/>
              <a:buFont typeface="Comic Sans MS"/>
              <a:buNone/>
            </a:pPr>
            <a:r>
              <a:rPr lang="en-US" sz="1600" b="0" i="0" u="none" strike="noStrike" cap="none" dirty="0">
                <a:solidFill>
                  <a:schemeClr val="lt1"/>
                </a:solidFill>
                <a:latin typeface="Comic Sans MS"/>
                <a:ea typeface="Comic Sans MS"/>
                <a:cs typeface="Comic Sans MS"/>
                <a:sym typeface="Comic Sans MS"/>
              </a:rPr>
              <a:t>A data structure is a way of storing data in a computer so that it can be used efficiently.</a:t>
            </a:r>
            <a:endParaRPr sz="1600" b="0" i="0" u="none" strike="noStrike" cap="none" dirty="0">
              <a:solidFill>
                <a:schemeClr val="lt1"/>
              </a:solidFill>
              <a:latin typeface="Comic Sans MS"/>
              <a:ea typeface="Comic Sans MS"/>
              <a:cs typeface="Comic Sans MS"/>
              <a:sym typeface="Comic Sans MS"/>
            </a:endParaRPr>
          </a:p>
        </p:txBody>
      </p:sp>
      <p:sp>
        <p:nvSpPr>
          <p:cNvPr id="114" name="Google Shape;114;p3"/>
          <p:cNvSpPr/>
          <p:nvPr/>
        </p:nvSpPr>
        <p:spPr>
          <a:xfrm>
            <a:off x="709930" y="4327525"/>
            <a:ext cx="5309235" cy="776605"/>
          </a:xfrm>
          <a:prstGeom prst="roundRect">
            <a:avLst>
              <a:gd name="adj" fmla="val 16667"/>
            </a:avLst>
          </a:prstGeom>
          <a:gradFill>
            <a:gsLst>
              <a:gs pos="0">
                <a:srgbClr val="012D86"/>
              </a:gs>
              <a:gs pos="100000">
                <a:srgbClr val="0E2557"/>
              </a:gs>
            </a:gsLst>
            <a:lin ang="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600"/>
              <a:buFont typeface="Comic Sans MS"/>
              <a:buNone/>
            </a:pPr>
            <a:r>
              <a:rPr lang="en-US" sz="1600" b="0" i="0" u="none" strike="noStrike" cap="none">
                <a:solidFill>
                  <a:schemeClr val="lt1"/>
                </a:solidFill>
                <a:latin typeface="Comic Sans MS"/>
                <a:ea typeface="Comic Sans MS"/>
                <a:cs typeface="Comic Sans MS"/>
                <a:sym typeface="Comic Sans MS"/>
              </a:rPr>
              <a:t>Collections can improve code readability and self documentation, as well as enhance maintainability.</a:t>
            </a:r>
            <a:endParaRPr sz="1600" b="0" i="0" u="none" strike="noStrike" cap="none">
              <a:solidFill>
                <a:schemeClr val="lt1"/>
              </a:solidFill>
              <a:latin typeface="Comic Sans MS"/>
              <a:ea typeface="Comic Sans MS"/>
              <a:cs typeface="Comic Sans MS"/>
              <a:sym typeface="Comic Sans MS"/>
            </a:endParaRPr>
          </a:p>
        </p:txBody>
      </p:sp>
      <p:sp>
        <p:nvSpPr>
          <p:cNvPr id="115" name="Google Shape;115;p3"/>
          <p:cNvSpPr/>
          <p:nvPr/>
        </p:nvSpPr>
        <p:spPr>
          <a:xfrm>
            <a:off x="710565" y="5217160"/>
            <a:ext cx="5309235" cy="776605"/>
          </a:xfrm>
          <a:prstGeom prst="roundRect">
            <a:avLst>
              <a:gd name="adj" fmla="val 16667"/>
            </a:avLst>
          </a:prstGeom>
          <a:gradFill>
            <a:gsLst>
              <a:gs pos="0">
                <a:srgbClr val="012D86"/>
              </a:gs>
              <a:gs pos="100000">
                <a:srgbClr val="0E2557"/>
              </a:gs>
            </a:gsLst>
            <a:lin ang="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600"/>
              <a:buFont typeface="Comic Sans MS"/>
              <a:buNone/>
            </a:pPr>
            <a:r>
              <a:rPr lang="en-US" sz="1600" b="0" i="0" u="none" strike="noStrike" cap="none" dirty="0">
                <a:solidFill>
                  <a:schemeClr val="lt1"/>
                </a:solidFill>
                <a:latin typeface="Comic Sans MS"/>
                <a:ea typeface="Comic Sans MS"/>
                <a:cs typeface="Comic Sans MS"/>
                <a:sym typeface="Comic Sans MS"/>
              </a:rPr>
              <a:t>C# Collection classes are defined as part of the </a:t>
            </a:r>
            <a:r>
              <a:rPr lang="en-US" sz="1600" b="0" i="0" u="none" strike="noStrike" cap="none" dirty="0" err="1">
                <a:solidFill>
                  <a:schemeClr val="lt1"/>
                </a:solidFill>
                <a:latin typeface="Comic Sans MS"/>
                <a:ea typeface="Comic Sans MS"/>
                <a:cs typeface="Comic Sans MS"/>
                <a:sym typeface="Comic Sans MS"/>
              </a:rPr>
              <a:t>System.Collections</a:t>
            </a:r>
            <a:endParaRPr sz="1600" b="0" i="0" u="none" strike="noStrike" cap="none" dirty="0">
              <a:solidFill>
                <a:schemeClr val="lt1"/>
              </a:solidFill>
              <a:latin typeface="Comic Sans MS"/>
              <a:ea typeface="Comic Sans MS"/>
              <a:cs typeface="Comic Sans MS"/>
              <a:sym typeface="Comic Sans MS"/>
            </a:endParaRPr>
          </a:p>
        </p:txBody>
      </p:sp>
      <p:pic>
        <p:nvPicPr>
          <p:cNvPr id="116" name="Google Shape;116;p3" descr="Aitrich-Logo-Transparent-BG-2048x671"/>
          <p:cNvPicPr preferRelativeResize="0"/>
          <p:nvPr/>
        </p:nvPicPr>
        <p:blipFill rotWithShape="1">
          <a:blip r:embed="rId4">
            <a:alphaModFix/>
          </a:blip>
          <a:srcRect/>
          <a:stretch/>
        </p:blipFill>
        <p:spPr>
          <a:xfrm>
            <a:off x="365125" y="6527165"/>
            <a:ext cx="1166495" cy="167005"/>
          </a:xfrm>
          <a:prstGeom prst="rect">
            <a:avLst/>
          </a:prstGeom>
          <a:noFill/>
          <a:ln>
            <a:noFill/>
          </a:ln>
        </p:spPr>
      </p:pic>
      <p:sp>
        <p:nvSpPr>
          <p:cNvPr id="117" name="Google Shape;117;p3"/>
          <p:cNvSpPr/>
          <p:nvPr/>
        </p:nvSpPr>
        <p:spPr>
          <a:xfrm>
            <a:off x="710575" y="1590599"/>
            <a:ext cx="5436600" cy="984300"/>
          </a:xfrm>
          <a:prstGeom prst="roundRect">
            <a:avLst>
              <a:gd name="adj" fmla="val 16667"/>
            </a:avLst>
          </a:prstGeom>
          <a:gradFill>
            <a:gsLst>
              <a:gs pos="0">
                <a:srgbClr val="012D86"/>
              </a:gs>
              <a:gs pos="100000">
                <a:srgbClr val="0E2557"/>
              </a:gs>
            </a:gsLst>
            <a:lin ang="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600"/>
              <a:buFont typeface="Comic Sans MS"/>
              <a:buNone/>
            </a:pPr>
            <a:r>
              <a:rPr lang="en-US" sz="1600" b="0" i="0" u="none" strike="noStrike" cap="none" dirty="0">
                <a:solidFill>
                  <a:schemeClr val="lt1"/>
                </a:solidFill>
                <a:latin typeface="Comic Sans MS"/>
                <a:ea typeface="Comic Sans MS"/>
                <a:cs typeface="Comic Sans MS"/>
                <a:sym typeface="Comic Sans MS"/>
              </a:rPr>
              <a:t>A collection sometimes called a container  is simply an object that groups multiple elements into a single unit.</a:t>
            </a:r>
            <a:endParaRPr sz="1600" b="0" i="0" u="none" strike="noStrike" cap="none" dirty="0">
              <a:solidFill>
                <a:schemeClr val="lt1"/>
              </a:solidFill>
              <a:latin typeface="Comic Sans MS"/>
              <a:ea typeface="Comic Sans MS"/>
              <a:cs typeface="Comic Sans MS"/>
              <a:sym typeface="Comic Sans MS"/>
            </a:endParaRPr>
          </a:p>
        </p:txBody>
      </p:sp>
      <p:sp>
        <p:nvSpPr>
          <p:cNvPr id="2" name="Google Shape;113;p3">
            <a:extLst>
              <a:ext uri="{FF2B5EF4-FFF2-40B4-BE49-F238E27FC236}">
                <a16:creationId xmlns:a16="http://schemas.microsoft.com/office/drawing/2014/main" id="{C5408663-5D82-7E86-310A-0136399E3329}"/>
              </a:ext>
            </a:extLst>
          </p:cNvPr>
          <p:cNvSpPr/>
          <p:nvPr/>
        </p:nvSpPr>
        <p:spPr>
          <a:xfrm>
            <a:off x="709930" y="3363412"/>
            <a:ext cx="5309235" cy="776605"/>
          </a:xfrm>
          <a:prstGeom prst="roundRect">
            <a:avLst>
              <a:gd name="adj" fmla="val 16667"/>
            </a:avLst>
          </a:prstGeom>
          <a:gradFill>
            <a:gsLst>
              <a:gs pos="0">
                <a:srgbClr val="012D86"/>
              </a:gs>
              <a:gs pos="100000">
                <a:srgbClr val="0E2557"/>
              </a:gs>
            </a:gsLst>
            <a:lin ang="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600"/>
              <a:buFont typeface="Comic Sans MS"/>
              <a:buNone/>
            </a:pPr>
            <a:r>
              <a:rPr lang="en-US" sz="1600" b="0" i="0" u="none" strike="noStrike" cap="none" dirty="0">
                <a:solidFill>
                  <a:schemeClr val="lt1"/>
                </a:solidFill>
                <a:latin typeface="Comic Sans MS"/>
                <a:ea typeface="Comic Sans MS"/>
                <a:cs typeface="Comic Sans MS"/>
                <a:sym typeface="Comic Sans MS"/>
              </a:rPr>
              <a:t>A data structure is a way of storing data in a computer so that it can be used efficiently.</a:t>
            </a:r>
            <a:endParaRPr sz="1600" b="0" i="0" u="none" strike="noStrike" cap="none" dirty="0">
              <a:solidFill>
                <a:schemeClr val="lt1"/>
              </a:solidFill>
              <a:latin typeface="Comic Sans MS"/>
              <a:ea typeface="Comic Sans MS"/>
              <a:cs typeface="Comic Sans MS"/>
              <a:sym typeface="Comic Sans MS"/>
            </a:endParaRPr>
          </a:p>
        </p:txBody>
      </p:sp>
      <p:sp>
        <p:nvSpPr>
          <p:cNvPr id="3" name="Google Shape;114;p3">
            <a:extLst>
              <a:ext uri="{FF2B5EF4-FFF2-40B4-BE49-F238E27FC236}">
                <a16:creationId xmlns:a16="http://schemas.microsoft.com/office/drawing/2014/main" id="{F1327DE7-AA89-748D-2A9C-6EC2E0FC574E}"/>
              </a:ext>
            </a:extLst>
          </p:cNvPr>
          <p:cNvSpPr/>
          <p:nvPr/>
        </p:nvSpPr>
        <p:spPr>
          <a:xfrm>
            <a:off x="709930" y="4253047"/>
            <a:ext cx="5309235" cy="776605"/>
          </a:xfrm>
          <a:prstGeom prst="roundRect">
            <a:avLst>
              <a:gd name="adj" fmla="val 16667"/>
            </a:avLst>
          </a:prstGeom>
          <a:gradFill>
            <a:gsLst>
              <a:gs pos="0">
                <a:srgbClr val="012D86"/>
              </a:gs>
              <a:gs pos="100000">
                <a:srgbClr val="0E2557"/>
              </a:gs>
            </a:gsLst>
            <a:lin ang="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600"/>
              <a:buFont typeface="Comic Sans MS"/>
              <a:buNone/>
            </a:pPr>
            <a:r>
              <a:rPr lang="en-US" sz="1600" b="0" i="0" u="none" strike="noStrike" cap="none">
                <a:solidFill>
                  <a:schemeClr val="lt1"/>
                </a:solidFill>
                <a:latin typeface="Comic Sans MS"/>
                <a:ea typeface="Comic Sans MS"/>
                <a:cs typeface="Comic Sans MS"/>
                <a:sym typeface="Comic Sans MS"/>
              </a:rPr>
              <a:t>Collections can improve code readability and self documentation, as well as enhance maintainability.</a:t>
            </a:r>
            <a:endParaRPr sz="1600" b="0" i="0" u="none" strike="noStrike" cap="none">
              <a:solidFill>
                <a:schemeClr val="lt1"/>
              </a:solidFill>
              <a:latin typeface="Comic Sans MS"/>
              <a:ea typeface="Comic Sans MS"/>
              <a:cs typeface="Comic Sans MS"/>
              <a:sym typeface="Comic Sans MS"/>
            </a:endParaRPr>
          </a:p>
        </p:txBody>
      </p:sp>
      <p:sp>
        <p:nvSpPr>
          <p:cNvPr id="4" name="Google Shape;112;p3">
            <a:extLst>
              <a:ext uri="{FF2B5EF4-FFF2-40B4-BE49-F238E27FC236}">
                <a16:creationId xmlns:a16="http://schemas.microsoft.com/office/drawing/2014/main" id="{A315F295-340E-55CF-F215-C4A9D259FD4D}"/>
              </a:ext>
            </a:extLst>
          </p:cNvPr>
          <p:cNvSpPr/>
          <p:nvPr/>
        </p:nvSpPr>
        <p:spPr>
          <a:xfrm>
            <a:off x="678700" y="2592335"/>
            <a:ext cx="5309235" cy="636905"/>
          </a:xfrm>
          <a:prstGeom prst="roundRect">
            <a:avLst>
              <a:gd name="adj" fmla="val 16667"/>
            </a:avLst>
          </a:prstGeom>
          <a:gradFill>
            <a:gsLst>
              <a:gs pos="0">
                <a:srgbClr val="012D86"/>
              </a:gs>
              <a:gs pos="100000">
                <a:srgbClr val="0E2557"/>
              </a:gs>
            </a:gsLst>
            <a:lin ang="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600"/>
              <a:buFont typeface="Comic Sans MS"/>
              <a:buNone/>
            </a:pPr>
            <a:r>
              <a:rPr lang="en-US" sz="1600" b="0" i="0" u="none" strike="noStrike" cap="none" dirty="0">
                <a:solidFill>
                  <a:schemeClr val="lt1"/>
                </a:solidFill>
                <a:latin typeface="Comic Sans MS"/>
                <a:ea typeface="Comic Sans MS"/>
                <a:cs typeface="Comic Sans MS"/>
                <a:sym typeface="Comic Sans MS"/>
              </a:rPr>
              <a:t>A collection is a kind of data structure.</a:t>
            </a:r>
            <a:endParaRPr sz="1600" b="0" i="0" u="none" strike="noStrike" cap="none" dirty="0">
              <a:solidFill>
                <a:schemeClr val="lt1"/>
              </a:solidFill>
              <a:latin typeface="Comic Sans MS"/>
              <a:ea typeface="Comic Sans MS"/>
              <a:cs typeface="Comic Sans MS"/>
              <a:sym typeface="Comic Sans MS"/>
            </a:endParaRPr>
          </a:p>
        </p:txBody>
      </p:sp>
      <p:sp>
        <p:nvSpPr>
          <p:cNvPr id="5" name="Google Shape;113;p3">
            <a:extLst>
              <a:ext uri="{FF2B5EF4-FFF2-40B4-BE49-F238E27FC236}">
                <a16:creationId xmlns:a16="http://schemas.microsoft.com/office/drawing/2014/main" id="{F5039FC6-D0F0-3D24-3F4F-F4DC371929B1}"/>
              </a:ext>
            </a:extLst>
          </p:cNvPr>
          <p:cNvSpPr/>
          <p:nvPr/>
        </p:nvSpPr>
        <p:spPr>
          <a:xfrm>
            <a:off x="678065" y="3267792"/>
            <a:ext cx="5309235" cy="776605"/>
          </a:xfrm>
          <a:prstGeom prst="roundRect">
            <a:avLst>
              <a:gd name="adj" fmla="val 16667"/>
            </a:avLst>
          </a:prstGeom>
          <a:gradFill>
            <a:gsLst>
              <a:gs pos="0">
                <a:srgbClr val="012D86"/>
              </a:gs>
              <a:gs pos="100000">
                <a:srgbClr val="0E2557"/>
              </a:gs>
            </a:gsLst>
            <a:lin ang="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600"/>
              <a:buFont typeface="Comic Sans MS"/>
              <a:buNone/>
            </a:pPr>
            <a:r>
              <a:rPr lang="en-US" sz="1600" b="0" i="0" u="none" strike="noStrike" cap="none" dirty="0">
                <a:solidFill>
                  <a:schemeClr val="lt1"/>
                </a:solidFill>
                <a:latin typeface="Comic Sans MS"/>
                <a:ea typeface="Comic Sans MS"/>
                <a:cs typeface="Comic Sans MS"/>
                <a:sym typeface="Comic Sans MS"/>
              </a:rPr>
              <a:t>A data structure is a way of storing data in a computer so that it can be used efficiently.</a:t>
            </a:r>
            <a:endParaRPr sz="1600" b="0" i="0" u="none" strike="noStrike" cap="none" dirty="0">
              <a:solidFill>
                <a:schemeClr val="lt1"/>
              </a:solidFill>
              <a:latin typeface="Comic Sans MS"/>
              <a:ea typeface="Comic Sans MS"/>
              <a:cs typeface="Comic Sans MS"/>
              <a:sym typeface="Comic Sans MS"/>
            </a:endParaRPr>
          </a:p>
        </p:txBody>
      </p:sp>
      <p:sp>
        <p:nvSpPr>
          <p:cNvPr id="6" name="Google Shape;114;p3">
            <a:extLst>
              <a:ext uri="{FF2B5EF4-FFF2-40B4-BE49-F238E27FC236}">
                <a16:creationId xmlns:a16="http://schemas.microsoft.com/office/drawing/2014/main" id="{A90716D7-0F77-A624-503F-E0F89957604E}"/>
              </a:ext>
            </a:extLst>
          </p:cNvPr>
          <p:cNvSpPr/>
          <p:nvPr/>
        </p:nvSpPr>
        <p:spPr>
          <a:xfrm>
            <a:off x="678065" y="4157427"/>
            <a:ext cx="5309235" cy="776605"/>
          </a:xfrm>
          <a:prstGeom prst="roundRect">
            <a:avLst>
              <a:gd name="adj" fmla="val 16667"/>
            </a:avLst>
          </a:prstGeom>
          <a:gradFill>
            <a:gsLst>
              <a:gs pos="0">
                <a:srgbClr val="012D86"/>
              </a:gs>
              <a:gs pos="100000">
                <a:srgbClr val="0E2557"/>
              </a:gs>
            </a:gsLst>
            <a:lin ang="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600"/>
              <a:buFont typeface="Comic Sans MS"/>
              <a:buNone/>
            </a:pPr>
            <a:r>
              <a:rPr lang="en-US" sz="1600" b="0" i="0" u="none" strike="noStrike" cap="none" dirty="0">
                <a:solidFill>
                  <a:schemeClr val="lt1"/>
                </a:solidFill>
                <a:latin typeface="Comic Sans MS"/>
                <a:ea typeface="Comic Sans MS"/>
                <a:cs typeface="Comic Sans MS"/>
                <a:sym typeface="Comic Sans MS"/>
              </a:rPr>
              <a:t>Collections can improve code readability and self documentation, as well as enhance maintainability.</a:t>
            </a:r>
            <a:endParaRPr sz="1600" b="0" i="0" u="none" strike="noStrike" cap="none" dirty="0">
              <a:solidFill>
                <a:schemeClr val="lt1"/>
              </a:solidFill>
              <a:latin typeface="Comic Sans MS"/>
              <a:ea typeface="Comic Sans MS"/>
              <a:cs typeface="Comic Sans MS"/>
              <a:sym typeface="Comic Sans MS"/>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ntr" presetSubtype="0" fill="hold"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1000"/>
                                        <p:tgtEl>
                                          <p:spTgt spid="1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2"/>
                                        </p:tgtEl>
                                        <p:attrNameLst>
                                          <p:attrName>style.visibility</p:attrName>
                                        </p:attrNameLst>
                                      </p:cBhvr>
                                      <p:to>
                                        <p:strVal val="visible"/>
                                      </p:to>
                                    </p:set>
                                    <p:animEffect transition="in" filter="fade">
                                      <p:cBhvr>
                                        <p:cTn id="20" dur="1000"/>
                                        <p:tgtEl>
                                          <p:spTgt spid="1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3"/>
                                        </p:tgtEl>
                                        <p:attrNameLst>
                                          <p:attrName>style.visibility</p:attrName>
                                        </p:attrNameLst>
                                      </p:cBhvr>
                                      <p:to>
                                        <p:strVal val="visible"/>
                                      </p:to>
                                    </p:set>
                                    <p:animEffect transition="in" filter="fade">
                                      <p:cBhvr>
                                        <p:cTn id="25" dur="1000"/>
                                        <p:tgtEl>
                                          <p:spTgt spid="1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4"/>
                                        </p:tgtEl>
                                        <p:attrNameLst>
                                          <p:attrName>style.visibility</p:attrName>
                                        </p:attrNameLst>
                                      </p:cBhvr>
                                      <p:to>
                                        <p:strVal val="visible"/>
                                      </p:to>
                                    </p:set>
                                    <p:animEffect transition="in" filter="fade">
                                      <p:cBhvr>
                                        <p:cTn id="30" dur="1000"/>
                                        <p:tgtEl>
                                          <p:spTgt spid="1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5"/>
                                        </p:tgtEl>
                                        <p:attrNameLst>
                                          <p:attrName>style.visibility</p:attrName>
                                        </p:attrNameLst>
                                      </p:cBhvr>
                                      <p:to>
                                        <p:strVal val="visible"/>
                                      </p:to>
                                    </p:set>
                                    <p:animEffect transition="in" filter="fade">
                                      <p:cBhvr>
                                        <p:cTn id="35" dur="1000"/>
                                        <p:tgtEl>
                                          <p:spTgt spid="1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10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1000"/>
                                        <p:tgtEl>
                                          <p:spTgt spid="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1000"/>
                                        <p:tgtEl>
                                          <p:spTgt spid="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1000"/>
                                        <p:tgtEl>
                                          <p:spTgt spid="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4"/>
          <p:cNvSpPr txBox="1">
            <a:spLocks noGrp="1"/>
          </p:cNvSpPr>
          <p:nvPr>
            <p:ph type="title"/>
          </p:nvPr>
        </p:nvSpPr>
        <p:spPr>
          <a:xfrm>
            <a:off x="490220" y="365125"/>
            <a:ext cx="8236585" cy="132588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12D86"/>
              </a:buClr>
              <a:buSzPts val="3600"/>
              <a:buFont typeface="Bell MT"/>
              <a:buNone/>
            </a:pPr>
            <a:r>
              <a:rPr lang="en-US" sz="3600" b="1">
                <a:solidFill>
                  <a:srgbClr val="012D86"/>
                </a:solidFill>
                <a:latin typeface="Bell MT"/>
                <a:ea typeface="Bell MT"/>
                <a:cs typeface="Bell MT"/>
                <a:sym typeface="Bell MT"/>
              </a:rPr>
              <a:t>TYPES OF COLLECTIONS IN .NET</a:t>
            </a:r>
            <a:endParaRPr sz="3600" b="1">
              <a:solidFill>
                <a:srgbClr val="012D86"/>
              </a:solidFill>
              <a:latin typeface="Bell MT"/>
              <a:ea typeface="Bell MT"/>
              <a:cs typeface="Bell MT"/>
              <a:sym typeface="Bell MT"/>
            </a:endParaRPr>
          </a:p>
        </p:txBody>
      </p:sp>
      <p:grpSp>
        <p:nvGrpSpPr>
          <p:cNvPr id="123" name="Google Shape;123;p4"/>
          <p:cNvGrpSpPr/>
          <p:nvPr/>
        </p:nvGrpSpPr>
        <p:grpSpPr>
          <a:xfrm>
            <a:off x="490220" y="1849438"/>
            <a:ext cx="9669780" cy="4233545"/>
            <a:chOff x="0" y="54928"/>
            <a:chExt cx="9669780" cy="4233545"/>
          </a:xfrm>
        </p:grpSpPr>
        <p:sp>
          <p:nvSpPr>
            <p:cNvPr id="124" name="Google Shape;124;p4"/>
            <p:cNvSpPr/>
            <p:nvPr/>
          </p:nvSpPr>
          <p:spPr>
            <a:xfrm>
              <a:off x="0" y="54928"/>
              <a:ext cx="9669780" cy="610870"/>
            </a:xfrm>
            <a:prstGeom prst="roundRect">
              <a:avLst>
                <a:gd name="adj" fmla="val 16667"/>
              </a:avLst>
            </a:prstGeom>
            <a:gradFill>
              <a:gsLst>
                <a:gs pos="0">
                  <a:srgbClr val="5F82CA"/>
                </a:gs>
                <a:gs pos="50000">
                  <a:srgbClr val="3C70CA"/>
                </a:gs>
                <a:gs pos="100000">
                  <a:srgbClr val="2E60B9"/>
                </a:gs>
              </a:gsLst>
              <a:lin ang="5400000" scaled="0"/>
            </a:gra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4"/>
            <p:cNvSpPr txBox="1"/>
            <p:nvPr/>
          </p:nvSpPr>
          <p:spPr>
            <a:xfrm>
              <a:off x="0" y="54928"/>
              <a:ext cx="9669780" cy="61087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Non  Generic</a:t>
              </a:r>
              <a:endParaRPr sz="2400" b="0" i="0" u="none" strike="noStrike" cap="none">
                <a:solidFill>
                  <a:schemeClr val="dk1"/>
                </a:solidFill>
                <a:latin typeface="Calibri"/>
                <a:ea typeface="Calibri"/>
                <a:cs typeface="Calibri"/>
                <a:sym typeface="Calibri"/>
              </a:endParaRPr>
            </a:p>
          </p:txBody>
        </p:sp>
        <p:sp>
          <p:nvSpPr>
            <p:cNvPr id="126" name="Google Shape;126;p4"/>
            <p:cNvSpPr/>
            <p:nvPr/>
          </p:nvSpPr>
          <p:spPr>
            <a:xfrm>
              <a:off x="0" y="665798"/>
              <a:ext cx="9669780" cy="164211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4"/>
            <p:cNvSpPr txBox="1"/>
            <p:nvPr/>
          </p:nvSpPr>
          <p:spPr>
            <a:xfrm>
              <a:off x="0" y="665798"/>
              <a:ext cx="9669780" cy="1642110"/>
            </a:xfrm>
            <a:prstGeom prst="rect">
              <a:avLst/>
            </a:prstGeom>
            <a:noFill/>
            <a:ln>
              <a:noFill/>
            </a:ln>
          </p:spPr>
          <p:txBody>
            <a:bodyPr spcFirstLastPara="1" wrap="square" lIns="307000" tIns="24125" rIns="135125" bIns="24125" anchor="t" anchorCtr="0">
              <a:noAutofit/>
            </a:bodyPr>
            <a:lstStyle/>
            <a:p>
              <a:pPr marL="114300" marR="0" lvl="1" indent="-114300" algn="l" rtl="0">
                <a:lnSpc>
                  <a:spcPct val="100000"/>
                </a:lnSpc>
                <a:spcBef>
                  <a:spcPts val="0"/>
                </a:spcBef>
                <a:spcAft>
                  <a:spcPts val="0"/>
                </a:spcAft>
                <a:buClr>
                  <a:srgbClr val="002060"/>
                </a:buClr>
                <a:buSzPts val="1400"/>
                <a:buFont typeface="Comic Sans MS"/>
                <a:buChar char="•"/>
              </a:pPr>
              <a:r>
                <a:rPr lang="en-US" sz="1400" b="0" i="0" u="none" strike="noStrike" cap="none">
                  <a:solidFill>
                    <a:srgbClr val="002060"/>
                  </a:solidFill>
                  <a:latin typeface="Comic Sans MS"/>
                  <a:ea typeface="Comic Sans MS"/>
                  <a:cs typeface="Comic Sans MS"/>
                  <a:sym typeface="Comic Sans MS"/>
                </a:rPr>
                <a:t>ArrayList</a:t>
              </a:r>
              <a:endParaRPr sz="1400" b="0" i="0" u="none" strike="noStrike" cap="none">
                <a:solidFill>
                  <a:srgbClr val="002060"/>
                </a:solidFill>
                <a:latin typeface="Comic Sans MS"/>
                <a:ea typeface="Comic Sans MS"/>
                <a:cs typeface="Comic Sans MS"/>
                <a:sym typeface="Comic Sans MS"/>
              </a:endParaRPr>
            </a:p>
            <a:p>
              <a:pPr marL="114300" marR="0" lvl="1" indent="-114300" algn="l" rtl="0">
                <a:lnSpc>
                  <a:spcPct val="100000"/>
                </a:lnSpc>
                <a:spcBef>
                  <a:spcPts val="280"/>
                </a:spcBef>
                <a:spcAft>
                  <a:spcPts val="0"/>
                </a:spcAft>
                <a:buClr>
                  <a:srgbClr val="002060"/>
                </a:buClr>
                <a:buSzPts val="1400"/>
                <a:buFont typeface="Comic Sans MS"/>
                <a:buChar char="•"/>
              </a:pPr>
              <a:r>
                <a:rPr lang="en-US" sz="1400" b="0" i="0" u="none" strike="noStrike" cap="none">
                  <a:solidFill>
                    <a:srgbClr val="002060"/>
                  </a:solidFill>
                  <a:latin typeface="Comic Sans MS"/>
                  <a:ea typeface="Comic Sans MS"/>
                  <a:cs typeface="Comic Sans MS"/>
                  <a:sym typeface="Comic Sans MS"/>
                </a:rPr>
                <a:t>Hashtable</a:t>
              </a:r>
              <a:endParaRPr sz="1400" b="0" i="0" u="none" strike="noStrike" cap="none">
                <a:solidFill>
                  <a:srgbClr val="002060"/>
                </a:solidFill>
                <a:latin typeface="Comic Sans MS"/>
                <a:ea typeface="Comic Sans MS"/>
                <a:cs typeface="Comic Sans MS"/>
                <a:sym typeface="Comic Sans MS"/>
              </a:endParaRPr>
            </a:p>
            <a:p>
              <a:pPr marL="114300" marR="0" lvl="1" indent="-114300" algn="l" rtl="0">
                <a:lnSpc>
                  <a:spcPct val="100000"/>
                </a:lnSpc>
                <a:spcBef>
                  <a:spcPts val="280"/>
                </a:spcBef>
                <a:spcAft>
                  <a:spcPts val="0"/>
                </a:spcAft>
                <a:buClr>
                  <a:srgbClr val="002060"/>
                </a:buClr>
                <a:buSzPts val="1400"/>
                <a:buFont typeface="Comic Sans MS"/>
                <a:buChar char="•"/>
              </a:pPr>
              <a:r>
                <a:rPr lang="en-US" sz="1400" b="0" i="0" u="none" strike="noStrike" cap="none">
                  <a:solidFill>
                    <a:srgbClr val="002060"/>
                  </a:solidFill>
                  <a:latin typeface="Comic Sans MS"/>
                  <a:ea typeface="Comic Sans MS"/>
                  <a:cs typeface="Comic Sans MS"/>
                  <a:sym typeface="Comic Sans MS"/>
                </a:rPr>
                <a:t>SortedList</a:t>
              </a:r>
              <a:endParaRPr sz="1400" b="0" i="0" u="none" strike="noStrike" cap="none">
                <a:solidFill>
                  <a:srgbClr val="002060"/>
                </a:solidFill>
                <a:latin typeface="Comic Sans MS"/>
                <a:ea typeface="Comic Sans MS"/>
                <a:cs typeface="Comic Sans MS"/>
                <a:sym typeface="Comic Sans MS"/>
              </a:endParaRPr>
            </a:p>
            <a:p>
              <a:pPr marL="114300" marR="0" lvl="1" indent="-114300" algn="l" rtl="0">
                <a:lnSpc>
                  <a:spcPct val="100000"/>
                </a:lnSpc>
                <a:spcBef>
                  <a:spcPts val="280"/>
                </a:spcBef>
                <a:spcAft>
                  <a:spcPts val="0"/>
                </a:spcAft>
                <a:buClr>
                  <a:srgbClr val="002060"/>
                </a:buClr>
                <a:buSzPts val="1400"/>
                <a:buFont typeface="Comic Sans MS"/>
                <a:buChar char="•"/>
              </a:pPr>
              <a:r>
                <a:rPr lang="en-US" sz="1400" b="0" i="0" u="none" strike="noStrike" cap="none">
                  <a:solidFill>
                    <a:srgbClr val="002060"/>
                  </a:solidFill>
                  <a:latin typeface="Comic Sans MS"/>
                  <a:ea typeface="Comic Sans MS"/>
                  <a:cs typeface="Comic Sans MS"/>
                  <a:sym typeface="Comic Sans MS"/>
                </a:rPr>
                <a:t>Queue</a:t>
              </a:r>
              <a:endParaRPr sz="1400" b="0" i="0" u="none" strike="noStrike" cap="none">
                <a:solidFill>
                  <a:srgbClr val="002060"/>
                </a:solidFill>
                <a:latin typeface="Comic Sans MS"/>
                <a:ea typeface="Comic Sans MS"/>
                <a:cs typeface="Comic Sans MS"/>
                <a:sym typeface="Comic Sans MS"/>
              </a:endParaRPr>
            </a:p>
            <a:p>
              <a:pPr marL="114300" marR="0" lvl="1" indent="-114300" algn="l" rtl="0">
                <a:lnSpc>
                  <a:spcPct val="100000"/>
                </a:lnSpc>
                <a:spcBef>
                  <a:spcPts val="280"/>
                </a:spcBef>
                <a:spcAft>
                  <a:spcPts val="0"/>
                </a:spcAft>
                <a:buClr>
                  <a:srgbClr val="002060"/>
                </a:buClr>
                <a:buSzPts val="1400"/>
                <a:buFont typeface="Comic Sans MS"/>
                <a:buChar char="•"/>
              </a:pPr>
              <a:r>
                <a:rPr lang="en-US" sz="1400" b="0" i="0" u="none" strike="noStrike" cap="none">
                  <a:solidFill>
                    <a:srgbClr val="002060"/>
                  </a:solidFill>
                  <a:latin typeface="Comic Sans MS"/>
                  <a:ea typeface="Comic Sans MS"/>
                  <a:cs typeface="Comic Sans MS"/>
                  <a:sym typeface="Comic Sans MS"/>
                </a:rPr>
                <a:t>Stack</a:t>
              </a:r>
              <a:endParaRPr sz="1400" b="0" i="0" u="none" strike="noStrike" cap="none">
                <a:solidFill>
                  <a:schemeClr val="dk1"/>
                </a:solidFill>
                <a:latin typeface="Comic Sans MS"/>
                <a:ea typeface="Comic Sans MS"/>
                <a:cs typeface="Comic Sans MS"/>
                <a:sym typeface="Comic Sans MS"/>
              </a:endParaRPr>
            </a:p>
            <a:p>
              <a:pPr marL="114300" marR="0" lvl="1" indent="-25400" algn="l" rtl="0">
                <a:lnSpc>
                  <a:spcPct val="100000"/>
                </a:lnSpc>
                <a:spcBef>
                  <a:spcPts val="280"/>
                </a:spcBef>
                <a:spcAft>
                  <a:spcPts val="0"/>
                </a:spcAft>
                <a:buClr>
                  <a:schemeClr val="dk1"/>
                </a:buClr>
                <a:buSzPts val="1400"/>
                <a:buFont typeface="Calibri"/>
                <a:buNone/>
              </a:pPr>
              <a:endParaRPr sz="1400" b="0" i="0" u="none" strike="noStrike" cap="none">
                <a:solidFill>
                  <a:schemeClr val="dk1"/>
                </a:solidFill>
                <a:latin typeface="Comic Sans MS"/>
                <a:ea typeface="Comic Sans MS"/>
                <a:cs typeface="Comic Sans MS"/>
                <a:sym typeface="Comic Sans MS"/>
              </a:endParaRPr>
            </a:p>
          </p:txBody>
        </p:sp>
        <p:sp>
          <p:nvSpPr>
            <p:cNvPr id="128" name="Google Shape;128;p4"/>
            <p:cNvSpPr/>
            <p:nvPr/>
          </p:nvSpPr>
          <p:spPr>
            <a:xfrm>
              <a:off x="0" y="2307908"/>
              <a:ext cx="9669780" cy="610870"/>
            </a:xfrm>
            <a:prstGeom prst="roundRect">
              <a:avLst>
                <a:gd name="adj" fmla="val 16667"/>
              </a:avLst>
            </a:prstGeom>
            <a:gradFill>
              <a:gsLst>
                <a:gs pos="0">
                  <a:srgbClr val="5F82CA"/>
                </a:gs>
                <a:gs pos="50000">
                  <a:srgbClr val="3C70CA"/>
                </a:gs>
                <a:gs pos="100000">
                  <a:srgbClr val="2E60B9"/>
                </a:gs>
              </a:gsLst>
              <a:lin ang="5400000" scaled="0"/>
            </a:gra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4"/>
            <p:cNvSpPr txBox="1"/>
            <p:nvPr/>
          </p:nvSpPr>
          <p:spPr>
            <a:xfrm>
              <a:off x="0" y="2307908"/>
              <a:ext cx="9669780" cy="61087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Generics</a:t>
              </a:r>
              <a:endParaRPr sz="2400" b="0" i="0" u="none" strike="noStrike" cap="none">
                <a:solidFill>
                  <a:schemeClr val="dk1"/>
                </a:solidFill>
                <a:latin typeface="Calibri"/>
                <a:ea typeface="Calibri"/>
                <a:cs typeface="Calibri"/>
                <a:sym typeface="Calibri"/>
              </a:endParaRPr>
            </a:p>
          </p:txBody>
        </p:sp>
        <p:sp>
          <p:nvSpPr>
            <p:cNvPr id="130" name="Google Shape;130;p4"/>
            <p:cNvSpPr/>
            <p:nvPr/>
          </p:nvSpPr>
          <p:spPr>
            <a:xfrm>
              <a:off x="0" y="2918778"/>
              <a:ext cx="9669780" cy="136969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4"/>
            <p:cNvSpPr txBox="1"/>
            <p:nvPr/>
          </p:nvSpPr>
          <p:spPr>
            <a:xfrm>
              <a:off x="0" y="2918778"/>
              <a:ext cx="9669780" cy="1369695"/>
            </a:xfrm>
            <a:prstGeom prst="rect">
              <a:avLst/>
            </a:prstGeom>
            <a:noFill/>
            <a:ln>
              <a:noFill/>
            </a:ln>
          </p:spPr>
          <p:txBody>
            <a:bodyPr spcFirstLastPara="1" wrap="square" lIns="307000" tIns="24125" rIns="135125" bIns="24125" anchor="t" anchorCtr="0">
              <a:noAutofit/>
            </a:bodyPr>
            <a:lstStyle/>
            <a:p>
              <a:pPr marL="114300" marR="0" lvl="1" indent="-114300" algn="l" rtl="0">
                <a:lnSpc>
                  <a:spcPct val="100000"/>
                </a:lnSpc>
                <a:spcBef>
                  <a:spcPts val="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L</a:t>
              </a:r>
              <a:r>
                <a:rPr lang="en-US" sz="1400" b="0" i="0" u="none" strike="noStrike" cap="none">
                  <a:solidFill>
                    <a:srgbClr val="002060"/>
                  </a:solidFill>
                  <a:latin typeface="Comic Sans MS"/>
                  <a:ea typeface="Comic Sans MS"/>
                  <a:cs typeface="Comic Sans MS"/>
                  <a:sym typeface="Comic Sans MS"/>
                </a:rPr>
                <a:t>ist&lt;T&gt;</a:t>
              </a:r>
              <a:endParaRPr sz="1400" b="0" i="0" u="none" strike="noStrike" cap="none">
                <a:solidFill>
                  <a:srgbClr val="002060"/>
                </a:solidFill>
                <a:latin typeface="Comic Sans MS"/>
                <a:ea typeface="Comic Sans MS"/>
                <a:cs typeface="Comic Sans MS"/>
                <a:sym typeface="Comic Sans MS"/>
              </a:endParaRPr>
            </a:p>
            <a:p>
              <a:pPr marL="114300" marR="0" lvl="1" indent="-114300" algn="l" rtl="0">
                <a:lnSpc>
                  <a:spcPct val="100000"/>
                </a:lnSpc>
                <a:spcBef>
                  <a:spcPts val="28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D</a:t>
              </a:r>
              <a:r>
                <a:rPr lang="en-US" sz="1400" b="0" i="0" u="none" strike="noStrike" cap="none">
                  <a:solidFill>
                    <a:srgbClr val="002060"/>
                  </a:solidFill>
                  <a:latin typeface="Comic Sans MS"/>
                  <a:ea typeface="Comic Sans MS"/>
                  <a:cs typeface="Comic Sans MS"/>
                  <a:sym typeface="Comic Sans MS"/>
                </a:rPr>
                <a:t>ictionary&lt;TKey,TValue&gt;</a:t>
              </a:r>
              <a:endParaRPr sz="1400" b="0" i="0" u="none" strike="noStrike" cap="none">
                <a:solidFill>
                  <a:srgbClr val="002060"/>
                </a:solidFill>
                <a:latin typeface="Comic Sans MS"/>
                <a:ea typeface="Comic Sans MS"/>
                <a:cs typeface="Comic Sans MS"/>
                <a:sym typeface="Comic Sans MS"/>
              </a:endParaRPr>
            </a:p>
            <a:p>
              <a:pPr marL="114300" marR="0" lvl="1" indent="-114300" algn="l" rtl="0">
                <a:lnSpc>
                  <a:spcPct val="100000"/>
                </a:lnSpc>
                <a:spcBef>
                  <a:spcPts val="28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So</a:t>
              </a:r>
              <a:r>
                <a:rPr lang="en-US" sz="1400" b="0" i="0" u="none" strike="noStrike" cap="none">
                  <a:solidFill>
                    <a:srgbClr val="002060"/>
                  </a:solidFill>
                  <a:latin typeface="Comic Sans MS"/>
                  <a:ea typeface="Comic Sans MS"/>
                  <a:cs typeface="Comic Sans MS"/>
                  <a:sym typeface="Comic Sans MS"/>
                </a:rPr>
                <a:t>rtedList</a:t>
              </a:r>
              <a:r>
                <a:rPr lang="en-US" sz="1400" b="0" i="0" u="none" strike="noStrike" cap="none">
                  <a:solidFill>
                    <a:schemeClr val="dk1"/>
                  </a:solidFill>
                  <a:latin typeface="Calibri"/>
                  <a:ea typeface="Calibri"/>
                  <a:cs typeface="Calibri"/>
                  <a:sym typeface="Calibri"/>
                </a:rPr>
                <a:t>&lt;</a:t>
              </a:r>
              <a:r>
                <a:rPr lang="en-US" sz="1400" b="0" i="0" u="none" strike="noStrike" cap="none">
                  <a:solidFill>
                    <a:srgbClr val="002060"/>
                  </a:solidFill>
                  <a:latin typeface="Comic Sans MS"/>
                  <a:ea typeface="Comic Sans MS"/>
                  <a:cs typeface="Comic Sans MS"/>
                  <a:sym typeface="Comic Sans MS"/>
                </a:rPr>
                <a:t>TKey,TValue&gt;</a:t>
              </a:r>
              <a:endParaRPr sz="1400" b="0" i="0" u="none" strike="noStrike" cap="none">
                <a:solidFill>
                  <a:srgbClr val="002060"/>
                </a:solidFill>
                <a:latin typeface="Comic Sans MS"/>
                <a:ea typeface="Comic Sans MS"/>
                <a:cs typeface="Comic Sans MS"/>
                <a:sym typeface="Comic Sans MS"/>
              </a:endParaRPr>
            </a:p>
            <a:p>
              <a:pPr marL="114300" marR="0" lvl="1" indent="-114300" algn="l" rtl="0">
                <a:lnSpc>
                  <a:spcPct val="100000"/>
                </a:lnSpc>
                <a:spcBef>
                  <a:spcPts val="28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Q</a:t>
              </a:r>
              <a:r>
                <a:rPr lang="en-US" sz="1400" b="0" i="0" u="none" strike="noStrike" cap="none">
                  <a:solidFill>
                    <a:srgbClr val="002060"/>
                  </a:solidFill>
                  <a:latin typeface="Comic Sans MS"/>
                  <a:ea typeface="Comic Sans MS"/>
                  <a:cs typeface="Comic Sans MS"/>
                  <a:sym typeface="Comic Sans MS"/>
                </a:rPr>
                <a:t>ueue</a:t>
              </a:r>
              <a:r>
                <a:rPr lang="en-US" sz="1400" b="0" i="0" u="none" strike="noStrike" cap="none">
                  <a:solidFill>
                    <a:schemeClr val="dk1"/>
                  </a:solidFill>
                  <a:latin typeface="Calibri"/>
                  <a:ea typeface="Calibri"/>
                  <a:cs typeface="Calibri"/>
                  <a:sym typeface="Calibri"/>
                </a:rPr>
                <a:t>&lt;</a:t>
              </a:r>
              <a:r>
                <a:rPr lang="en-US" sz="1400" b="0" i="0" u="none" strike="noStrike" cap="none">
                  <a:solidFill>
                    <a:srgbClr val="002060"/>
                  </a:solidFill>
                  <a:latin typeface="Comic Sans MS"/>
                  <a:ea typeface="Comic Sans MS"/>
                  <a:cs typeface="Comic Sans MS"/>
                  <a:sym typeface="Comic Sans MS"/>
                </a:rPr>
                <a:t>T&gt;</a:t>
              </a:r>
              <a:endParaRPr sz="1400" b="0" i="0" u="none" strike="noStrike" cap="none">
                <a:solidFill>
                  <a:srgbClr val="002060"/>
                </a:solidFill>
                <a:latin typeface="Comic Sans MS"/>
                <a:ea typeface="Comic Sans MS"/>
                <a:cs typeface="Comic Sans MS"/>
                <a:sym typeface="Comic Sans MS"/>
              </a:endParaRPr>
            </a:p>
            <a:p>
              <a:pPr marL="114300" marR="0" lvl="1" indent="-114300" algn="l" rtl="0">
                <a:lnSpc>
                  <a:spcPct val="100000"/>
                </a:lnSpc>
                <a:spcBef>
                  <a:spcPts val="28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S</a:t>
              </a:r>
              <a:r>
                <a:rPr lang="en-US" sz="1400" b="0" i="0" u="none" strike="noStrike" cap="none">
                  <a:solidFill>
                    <a:srgbClr val="002060"/>
                  </a:solidFill>
                  <a:latin typeface="Comic Sans MS"/>
                  <a:ea typeface="Comic Sans MS"/>
                  <a:cs typeface="Comic Sans MS"/>
                  <a:sym typeface="Comic Sans MS"/>
                </a:rPr>
                <a:t>tack&lt;T&gt;</a:t>
              </a:r>
              <a:endParaRPr sz="1400" b="0" i="0" u="none" strike="noStrike" cap="none">
                <a:solidFill>
                  <a:srgbClr val="002060"/>
                </a:solidFill>
                <a:latin typeface="Comic Sans MS"/>
                <a:ea typeface="Comic Sans MS"/>
                <a:cs typeface="Comic Sans MS"/>
                <a:sym typeface="Comic Sans MS"/>
              </a:endParaRPr>
            </a:p>
          </p:txBody>
        </p:sp>
      </p:grpSp>
      <p:pic>
        <p:nvPicPr>
          <p:cNvPr id="132" name="Google Shape;132;p4" descr="Aitrich-Logo-Transparent-BG-2048x671"/>
          <p:cNvPicPr preferRelativeResize="0"/>
          <p:nvPr/>
        </p:nvPicPr>
        <p:blipFill rotWithShape="1">
          <a:blip r:embed="rId3">
            <a:alphaModFix/>
          </a:blip>
          <a:srcRect/>
          <a:stretch/>
        </p:blipFill>
        <p:spPr>
          <a:xfrm>
            <a:off x="365125" y="6527165"/>
            <a:ext cx="1166495" cy="167005"/>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120000"/>
              </a:lnSpc>
              <a:spcBef>
                <a:spcPts val="0"/>
              </a:spcBef>
              <a:spcAft>
                <a:spcPts val="0"/>
              </a:spcAft>
              <a:buClr>
                <a:srgbClr val="012D86"/>
              </a:buClr>
              <a:buSzPts val="4800"/>
              <a:buFont typeface="Bell MT"/>
              <a:buNone/>
            </a:pPr>
            <a:r>
              <a:rPr lang="en-US" sz="4800" b="1">
                <a:solidFill>
                  <a:srgbClr val="012D86"/>
                </a:solidFill>
                <a:latin typeface="Bell MT"/>
                <a:ea typeface="Bell MT"/>
                <a:cs typeface="Bell MT"/>
                <a:sym typeface="Bell MT"/>
              </a:rPr>
              <a:t>NON-GENERIC COLLECTIONS</a:t>
            </a:r>
            <a:endParaRPr sz="4800" b="1">
              <a:solidFill>
                <a:srgbClr val="012D86"/>
              </a:solidFill>
              <a:latin typeface="Bell MT"/>
              <a:ea typeface="Bell MT"/>
              <a:cs typeface="Bell MT"/>
              <a:sym typeface="Bell MT"/>
            </a:endParaRPr>
          </a:p>
        </p:txBody>
      </p:sp>
      <p:pic>
        <p:nvPicPr>
          <p:cNvPr id="138" name="Google Shape;138;p5" descr="19882"/>
          <p:cNvPicPr preferRelativeResize="0">
            <a:picLocks noGrp="1"/>
          </p:cNvPicPr>
          <p:nvPr>
            <p:ph type="body" idx="1"/>
          </p:nvPr>
        </p:nvPicPr>
        <p:blipFill rotWithShape="1">
          <a:blip r:embed="rId3">
            <a:alphaModFix/>
          </a:blip>
          <a:srcRect/>
          <a:stretch/>
        </p:blipFill>
        <p:spPr>
          <a:xfrm>
            <a:off x="4218940" y="1976120"/>
            <a:ext cx="7973060" cy="4351655"/>
          </a:xfrm>
          <a:prstGeom prst="rect">
            <a:avLst/>
          </a:prstGeom>
          <a:noFill/>
          <a:ln>
            <a:noFill/>
          </a:ln>
        </p:spPr>
      </p:pic>
      <p:pic>
        <p:nvPicPr>
          <p:cNvPr id="139" name="Google Shape;139;p5" descr="Aitrich-Logo-Transparent-BG-2048x671"/>
          <p:cNvPicPr preferRelativeResize="0"/>
          <p:nvPr/>
        </p:nvPicPr>
        <p:blipFill rotWithShape="1">
          <a:blip r:embed="rId4">
            <a:alphaModFix/>
          </a:blip>
          <a:srcRect/>
          <a:stretch/>
        </p:blipFill>
        <p:spPr>
          <a:xfrm>
            <a:off x="365125" y="6527165"/>
            <a:ext cx="1166495" cy="167005"/>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500"/>
                                        <p:tgtEl>
                                          <p:spTgt spid="137"/>
                                        </p:tgtEl>
                                      </p:cBhvr>
                                    </p:animEffect>
                                  </p:childTnLst>
                                </p:cTn>
                              </p:par>
                              <p:par>
                                <p:cTn id="8" presetID="10" presetClass="entr" presetSubtype="0" fill="hold" nodeType="withEffect">
                                  <p:stCondLst>
                                    <p:cond delay="0"/>
                                  </p:stCondLst>
                                  <p:childTnLst>
                                    <p:set>
                                      <p:cBhvr>
                                        <p:cTn id="9" dur="1" fill="hold">
                                          <p:stCondLst>
                                            <p:cond delay="0"/>
                                          </p:stCondLst>
                                        </p:cTn>
                                        <p:tgtEl>
                                          <p:spTgt spid="138"/>
                                        </p:tgtEl>
                                        <p:attrNameLst>
                                          <p:attrName>style.visibility</p:attrName>
                                        </p:attrNameLst>
                                      </p:cBhvr>
                                      <p:to>
                                        <p:strVal val="visible"/>
                                      </p:to>
                                    </p:set>
                                    <p:animEffect transition="in" filter="fade">
                                      <p:cBhvr>
                                        <p:cTn id="10" dur="500"/>
                                        <p:tgtEl>
                                          <p:spTgt spid="138"/>
                                        </p:tgtEl>
                                      </p:cBhvr>
                                    </p:animEffect>
                                  </p:childTnLst>
                                </p:cTn>
                              </p:par>
                              <p:par>
                                <p:cTn id="11" presetID="10" presetClass="entr" presetSubtype="0" fill="hold" nodeType="withEffect">
                                  <p:stCondLst>
                                    <p:cond delay="0"/>
                                  </p:stCondLst>
                                  <p:childTnLst>
                                    <p:set>
                                      <p:cBhvr>
                                        <p:cTn id="12" dur="1" fill="hold">
                                          <p:stCondLst>
                                            <p:cond delay="0"/>
                                          </p:stCondLst>
                                        </p:cTn>
                                        <p:tgtEl>
                                          <p:spTgt spid="139"/>
                                        </p:tgtEl>
                                        <p:attrNameLst>
                                          <p:attrName>style.visibility</p:attrName>
                                        </p:attrNameLst>
                                      </p:cBhvr>
                                      <p:to>
                                        <p:strVal val="visible"/>
                                      </p:to>
                                    </p:set>
                                    <p:animEffect transition="in" filter="fade">
                                      <p:cBhvr>
                                        <p:cTn id="13"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6" descr="19139"/>
          <p:cNvPicPr preferRelativeResize="0"/>
          <p:nvPr/>
        </p:nvPicPr>
        <p:blipFill rotWithShape="1">
          <a:blip r:embed="rId3">
            <a:alphaModFix/>
          </a:blip>
          <a:srcRect/>
          <a:stretch/>
        </p:blipFill>
        <p:spPr>
          <a:xfrm>
            <a:off x="3246120" y="4316095"/>
            <a:ext cx="1522095" cy="737235"/>
          </a:xfrm>
          <a:prstGeom prst="rect">
            <a:avLst/>
          </a:prstGeom>
          <a:noFill/>
          <a:ln>
            <a:noFill/>
          </a:ln>
        </p:spPr>
      </p:pic>
      <p:sp>
        <p:nvSpPr>
          <p:cNvPr id="145" name="Google Shape;145;p6"/>
          <p:cNvSpPr txBox="1">
            <a:spLocks noGrp="1"/>
          </p:cNvSpPr>
          <p:nvPr>
            <p:ph type="title"/>
          </p:nvPr>
        </p:nvSpPr>
        <p:spPr>
          <a:xfrm>
            <a:off x="5026025" y="5137150"/>
            <a:ext cx="2133600" cy="132588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00"/>
              </a:buClr>
              <a:buSzPts val="1335"/>
              <a:buFont typeface="Comic Sans MS"/>
              <a:buNone/>
            </a:pPr>
            <a:r>
              <a:rPr lang="en-US" sz="1235" b="1">
                <a:solidFill>
                  <a:srgbClr val="000000"/>
                </a:solidFill>
                <a:latin typeface="Comic Sans MS"/>
                <a:ea typeface="Comic Sans MS"/>
                <a:cs typeface="Comic Sans MS"/>
                <a:sym typeface="Comic Sans MS"/>
              </a:rPr>
              <a:t>It represents a collection of key-value pairs in which keys are unique and the values can be of any type</a:t>
            </a:r>
            <a:endParaRPr sz="1235" b="1">
              <a:latin typeface="Comic Sans MS"/>
              <a:ea typeface="Comic Sans MS"/>
              <a:cs typeface="Comic Sans MS"/>
              <a:sym typeface="Comic Sans MS"/>
            </a:endParaRPr>
          </a:p>
        </p:txBody>
      </p:sp>
      <p:sp>
        <p:nvSpPr>
          <p:cNvPr id="146" name="Google Shape;146;p6"/>
          <p:cNvSpPr/>
          <p:nvPr/>
        </p:nvSpPr>
        <p:spPr>
          <a:xfrm>
            <a:off x="1079500" y="1278255"/>
            <a:ext cx="8725535" cy="504190"/>
          </a:xfrm>
          <a:prstGeom prst="roundRect">
            <a:avLst>
              <a:gd name="adj" fmla="val 16667"/>
            </a:avLst>
          </a:prstGeom>
          <a:gradFill>
            <a:gsLst>
              <a:gs pos="0">
                <a:srgbClr val="012D86"/>
              </a:gs>
              <a:gs pos="100000">
                <a:srgbClr val="0E2557"/>
              </a:gs>
            </a:gsLst>
            <a:lin ang="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chemeClr val="lt1"/>
              </a:solidFill>
              <a:latin typeface="Comic Sans MS"/>
              <a:ea typeface="Comic Sans MS"/>
              <a:cs typeface="Comic Sans MS"/>
              <a:sym typeface="Comic Sans MS"/>
            </a:endParaRPr>
          </a:p>
          <a:p>
            <a:pPr marL="0" marR="0" lvl="0" indent="0" algn="l" rtl="0">
              <a:lnSpc>
                <a:spcPct val="100000"/>
              </a:lnSpc>
              <a:spcBef>
                <a:spcPts val="0"/>
              </a:spcBef>
              <a:spcAft>
                <a:spcPts val="0"/>
              </a:spcAft>
              <a:buClr>
                <a:schemeClr val="lt1"/>
              </a:buClr>
              <a:buSzPts val="1600"/>
              <a:buFont typeface="Comic Sans MS"/>
              <a:buNone/>
            </a:pPr>
            <a:r>
              <a:rPr lang="en-US" sz="1600" b="0" i="0" u="none" strike="noStrike" cap="none">
                <a:solidFill>
                  <a:schemeClr val="lt1"/>
                </a:solidFill>
                <a:latin typeface="Comic Sans MS"/>
                <a:ea typeface="Comic Sans MS"/>
                <a:cs typeface="Comic Sans MS"/>
                <a:sym typeface="Comic Sans MS"/>
              </a:rPr>
              <a:t>Non-generic collections in C# are collections that can hold objects of any type. </a:t>
            </a:r>
            <a:endParaRPr sz="1600" b="0" i="0" u="none" strike="noStrike" cap="none">
              <a:solidFill>
                <a:schemeClr val="lt1"/>
              </a:solidFill>
              <a:latin typeface="Comic Sans MS"/>
              <a:ea typeface="Comic Sans MS"/>
              <a:cs typeface="Comic Sans MS"/>
              <a:sym typeface="Comic Sans MS"/>
            </a:endParaRPr>
          </a:p>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chemeClr val="lt1"/>
              </a:solidFill>
              <a:latin typeface="Comic Sans MS"/>
              <a:ea typeface="Comic Sans MS"/>
              <a:cs typeface="Comic Sans MS"/>
              <a:sym typeface="Comic Sans MS"/>
            </a:endParaRPr>
          </a:p>
        </p:txBody>
      </p:sp>
      <p:sp>
        <p:nvSpPr>
          <p:cNvPr id="147" name="Google Shape;147;p6"/>
          <p:cNvSpPr/>
          <p:nvPr/>
        </p:nvSpPr>
        <p:spPr>
          <a:xfrm>
            <a:off x="1079500" y="2131060"/>
            <a:ext cx="8725535" cy="481965"/>
          </a:xfrm>
          <a:prstGeom prst="roundRect">
            <a:avLst>
              <a:gd name="adj" fmla="val 16667"/>
            </a:avLst>
          </a:prstGeom>
          <a:gradFill>
            <a:gsLst>
              <a:gs pos="0">
                <a:srgbClr val="012D86"/>
              </a:gs>
              <a:gs pos="100000">
                <a:srgbClr val="0E2557"/>
              </a:gs>
            </a:gsLst>
            <a:lin ang="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600"/>
              <a:buFont typeface="Comic Sans MS"/>
              <a:buNone/>
            </a:pPr>
            <a:r>
              <a:rPr lang="en-US" sz="1600" b="0" i="0" u="none" strike="noStrike" cap="none">
                <a:solidFill>
                  <a:schemeClr val="lt1"/>
                </a:solidFill>
                <a:latin typeface="Comic Sans MS"/>
                <a:ea typeface="Comic Sans MS"/>
                <a:cs typeface="Comic Sans MS"/>
                <a:sym typeface="Comic Sans MS"/>
              </a:rPr>
              <a:t>They are defined in the System.Collections namespace and include the following classes:</a:t>
            </a:r>
            <a:endParaRPr sz="1600" b="0" i="0" u="none" strike="noStrike" cap="none">
              <a:solidFill>
                <a:schemeClr val="lt1"/>
              </a:solidFill>
              <a:latin typeface="Comic Sans MS"/>
              <a:ea typeface="Comic Sans MS"/>
              <a:cs typeface="Comic Sans MS"/>
              <a:sym typeface="Comic Sans MS"/>
            </a:endParaRPr>
          </a:p>
        </p:txBody>
      </p:sp>
      <p:pic>
        <p:nvPicPr>
          <p:cNvPr id="148" name="Google Shape;148;p6" descr="painted-surface-with-abstract-watercolor"/>
          <p:cNvPicPr preferRelativeResize="0"/>
          <p:nvPr/>
        </p:nvPicPr>
        <p:blipFill rotWithShape="1">
          <a:blip r:embed="rId4">
            <a:alphaModFix/>
          </a:blip>
          <a:srcRect/>
          <a:stretch/>
        </p:blipFill>
        <p:spPr>
          <a:xfrm>
            <a:off x="1134110" y="3303270"/>
            <a:ext cx="1343025" cy="1010285"/>
          </a:xfrm>
          <a:prstGeom prst="rect">
            <a:avLst/>
          </a:prstGeom>
          <a:noFill/>
          <a:ln>
            <a:noFill/>
          </a:ln>
        </p:spPr>
      </p:pic>
      <p:pic>
        <p:nvPicPr>
          <p:cNvPr id="149" name="Google Shape;149;p6" descr="painted-surface-with-abstract-watercolor"/>
          <p:cNvPicPr preferRelativeResize="0"/>
          <p:nvPr/>
        </p:nvPicPr>
        <p:blipFill rotWithShape="1">
          <a:blip r:embed="rId4">
            <a:alphaModFix/>
          </a:blip>
          <a:srcRect/>
          <a:stretch/>
        </p:blipFill>
        <p:spPr>
          <a:xfrm>
            <a:off x="5349875" y="3303270"/>
            <a:ext cx="1343025" cy="1010285"/>
          </a:xfrm>
          <a:prstGeom prst="rect">
            <a:avLst/>
          </a:prstGeom>
          <a:noFill/>
          <a:ln>
            <a:noFill/>
          </a:ln>
        </p:spPr>
      </p:pic>
      <p:pic>
        <p:nvPicPr>
          <p:cNvPr id="150" name="Google Shape;150;p6" descr="painted-surface-with-abstract-watercolor"/>
          <p:cNvPicPr preferRelativeResize="0"/>
          <p:nvPr/>
        </p:nvPicPr>
        <p:blipFill rotWithShape="1">
          <a:blip r:embed="rId4">
            <a:alphaModFix/>
          </a:blip>
          <a:srcRect/>
          <a:stretch/>
        </p:blipFill>
        <p:spPr>
          <a:xfrm>
            <a:off x="7600315" y="3303270"/>
            <a:ext cx="1343025" cy="1010285"/>
          </a:xfrm>
          <a:prstGeom prst="rect">
            <a:avLst/>
          </a:prstGeom>
          <a:noFill/>
          <a:ln>
            <a:noFill/>
          </a:ln>
        </p:spPr>
      </p:pic>
      <p:pic>
        <p:nvPicPr>
          <p:cNvPr id="151" name="Google Shape;151;p6" descr="painted-surface-with-abstract-watercolor"/>
          <p:cNvPicPr preferRelativeResize="0"/>
          <p:nvPr/>
        </p:nvPicPr>
        <p:blipFill rotWithShape="1">
          <a:blip r:embed="rId4">
            <a:alphaModFix/>
          </a:blip>
          <a:srcRect/>
          <a:stretch/>
        </p:blipFill>
        <p:spPr>
          <a:xfrm>
            <a:off x="9769475" y="3378200"/>
            <a:ext cx="1343025" cy="1010285"/>
          </a:xfrm>
          <a:prstGeom prst="rect">
            <a:avLst/>
          </a:prstGeom>
          <a:noFill/>
          <a:ln>
            <a:noFill/>
          </a:ln>
        </p:spPr>
      </p:pic>
      <p:pic>
        <p:nvPicPr>
          <p:cNvPr id="152" name="Google Shape;152;p6" descr="painted-surface-with-abstract-watercolor"/>
          <p:cNvPicPr preferRelativeResize="0"/>
          <p:nvPr/>
        </p:nvPicPr>
        <p:blipFill rotWithShape="1">
          <a:blip r:embed="rId4">
            <a:alphaModFix/>
          </a:blip>
          <a:srcRect/>
          <a:stretch/>
        </p:blipFill>
        <p:spPr>
          <a:xfrm>
            <a:off x="3335020" y="3303905"/>
            <a:ext cx="1343025" cy="1010285"/>
          </a:xfrm>
          <a:prstGeom prst="rect">
            <a:avLst/>
          </a:prstGeom>
          <a:noFill/>
          <a:ln>
            <a:noFill/>
          </a:ln>
        </p:spPr>
      </p:pic>
      <p:pic>
        <p:nvPicPr>
          <p:cNvPr id="153" name="Google Shape;153;p6" descr="Group of people with solid fill"/>
          <p:cNvPicPr preferRelativeResize="0">
            <a:picLocks noGrp="1"/>
          </p:cNvPicPr>
          <p:nvPr>
            <p:ph type="body" idx="1"/>
          </p:nvPr>
        </p:nvPicPr>
        <p:blipFill rotWithShape="1">
          <a:blip r:embed="rId5">
            <a:alphaModFix/>
          </a:blip>
          <a:srcRect/>
          <a:stretch/>
        </p:blipFill>
        <p:spPr>
          <a:xfrm>
            <a:off x="3667125" y="3497580"/>
            <a:ext cx="678815" cy="650240"/>
          </a:xfrm>
          <a:prstGeom prst="rect">
            <a:avLst/>
          </a:prstGeom>
          <a:noFill/>
          <a:ln>
            <a:noFill/>
          </a:ln>
        </p:spPr>
      </p:pic>
      <p:pic>
        <p:nvPicPr>
          <p:cNvPr id="154" name="Google Shape;154;p6" descr="Chevron arrows with solid fill"/>
          <p:cNvPicPr preferRelativeResize="0"/>
          <p:nvPr/>
        </p:nvPicPr>
        <p:blipFill rotWithShape="1">
          <a:blip r:embed="rId6">
            <a:alphaModFix/>
          </a:blip>
          <a:srcRect l="128" r="128"/>
          <a:stretch/>
        </p:blipFill>
        <p:spPr>
          <a:xfrm>
            <a:off x="5701466" y="3610718"/>
            <a:ext cx="621792" cy="621792"/>
          </a:xfrm>
          <a:prstGeom prst="rect">
            <a:avLst/>
          </a:prstGeom>
          <a:noFill/>
          <a:ln>
            <a:noFill/>
          </a:ln>
        </p:spPr>
      </p:pic>
      <p:pic>
        <p:nvPicPr>
          <p:cNvPr id="155" name="Google Shape;155;p6" descr="Database with solid fill"/>
          <p:cNvPicPr preferRelativeResize="0"/>
          <p:nvPr/>
        </p:nvPicPr>
        <p:blipFill rotWithShape="1">
          <a:blip r:embed="rId7">
            <a:alphaModFix/>
          </a:blip>
          <a:srcRect/>
          <a:stretch/>
        </p:blipFill>
        <p:spPr>
          <a:xfrm>
            <a:off x="7920355" y="3572510"/>
            <a:ext cx="621665" cy="621665"/>
          </a:xfrm>
          <a:prstGeom prst="rect">
            <a:avLst/>
          </a:prstGeom>
          <a:noFill/>
          <a:ln>
            <a:noFill/>
          </a:ln>
        </p:spPr>
      </p:pic>
      <p:pic>
        <p:nvPicPr>
          <p:cNvPr id="156" name="Google Shape;156;p6" descr="Group with solid fill"/>
          <p:cNvPicPr preferRelativeResize="0"/>
          <p:nvPr/>
        </p:nvPicPr>
        <p:blipFill rotWithShape="1">
          <a:blip r:embed="rId8">
            <a:alphaModFix/>
          </a:blip>
          <a:srcRect/>
          <a:stretch/>
        </p:blipFill>
        <p:spPr>
          <a:xfrm>
            <a:off x="10139250" y="3572585"/>
            <a:ext cx="621792" cy="621792"/>
          </a:xfrm>
          <a:prstGeom prst="rect">
            <a:avLst/>
          </a:prstGeom>
          <a:noFill/>
          <a:ln>
            <a:noFill/>
          </a:ln>
        </p:spPr>
      </p:pic>
      <p:pic>
        <p:nvPicPr>
          <p:cNvPr id="157" name="Google Shape;157;p6" descr="19139"/>
          <p:cNvPicPr preferRelativeResize="0"/>
          <p:nvPr/>
        </p:nvPicPr>
        <p:blipFill rotWithShape="1">
          <a:blip r:embed="rId3">
            <a:alphaModFix/>
          </a:blip>
          <a:srcRect/>
          <a:stretch/>
        </p:blipFill>
        <p:spPr>
          <a:xfrm>
            <a:off x="1097915" y="4314190"/>
            <a:ext cx="1522095" cy="737235"/>
          </a:xfrm>
          <a:prstGeom prst="rect">
            <a:avLst/>
          </a:prstGeom>
          <a:noFill/>
          <a:ln>
            <a:noFill/>
          </a:ln>
        </p:spPr>
      </p:pic>
      <p:sp>
        <p:nvSpPr>
          <p:cNvPr id="158" name="Google Shape;158;p6"/>
          <p:cNvSpPr txBox="1"/>
          <p:nvPr/>
        </p:nvSpPr>
        <p:spPr>
          <a:xfrm>
            <a:off x="1442720" y="4531360"/>
            <a:ext cx="827405"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ArrayList</a:t>
            </a:r>
            <a:endParaRPr sz="1400" b="0" i="0" u="none" strike="noStrike" cap="none">
              <a:solidFill>
                <a:schemeClr val="dk1"/>
              </a:solidFill>
              <a:latin typeface="Calibri"/>
              <a:ea typeface="Calibri"/>
              <a:cs typeface="Calibri"/>
              <a:sym typeface="Calibri"/>
            </a:endParaRPr>
          </a:p>
        </p:txBody>
      </p:sp>
      <p:sp>
        <p:nvSpPr>
          <p:cNvPr id="159" name="Google Shape;159;p6"/>
          <p:cNvSpPr txBox="1"/>
          <p:nvPr/>
        </p:nvSpPr>
        <p:spPr>
          <a:xfrm>
            <a:off x="855345" y="5311140"/>
            <a:ext cx="2002790" cy="82994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omic Sans MS"/>
              <a:buNone/>
            </a:pPr>
            <a:r>
              <a:rPr lang="en-US" sz="1200" b="1" i="0" u="none" strike="noStrike" cap="none">
                <a:solidFill>
                  <a:srgbClr val="000000"/>
                </a:solidFill>
                <a:latin typeface="Comic Sans MS"/>
                <a:ea typeface="Comic Sans MS"/>
                <a:cs typeface="Comic Sans MS"/>
                <a:sym typeface="Comic Sans MS"/>
              </a:rPr>
              <a:t>Dynamic array implementation that can store objects of any type</a:t>
            </a:r>
            <a:endParaRPr sz="1200" b="1" i="0" u="none" strike="noStrike" cap="none">
              <a:solidFill>
                <a:srgbClr val="000000"/>
              </a:solidFill>
              <a:latin typeface="Comic Sans MS"/>
              <a:ea typeface="Comic Sans MS"/>
              <a:cs typeface="Comic Sans MS"/>
              <a:sym typeface="Comic Sans MS"/>
            </a:endParaRPr>
          </a:p>
        </p:txBody>
      </p:sp>
      <p:sp>
        <p:nvSpPr>
          <p:cNvPr id="160" name="Google Shape;160;p6"/>
          <p:cNvSpPr txBox="1"/>
          <p:nvPr/>
        </p:nvSpPr>
        <p:spPr>
          <a:xfrm>
            <a:off x="3206750" y="5288280"/>
            <a:ext cx="1760855" cy="10147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omic Sans MS"/>
              <a:buNone/>
            </a:pPr>
            <a:r>
              <a:rPr lang="en-US" sz="1200" b="1" i="0" u="none" strike="noStrike" cap="none">
                <a:solidFill>
                  <a:srgbClr val="000000"/>
                </a:solidFill>
                <a:latin typeface="Comic Sans MS"/>
                <a:ea typeface="Comic Sans MS"/>
                <a:cs typeface="Comic Sans MS"/>
                <a:sym typeface="Comic Sans MS"/>
              </a:rPr>
              <a:t>Collection class that represents a collection of key-value pairs sorted by key.</a:t>
            </a:r>
            <a:endParaRPr sz="1200" b="1" i="0" u="none" strike="noStrike" cap="none">
              <a:solidFill>
                <a:srgbClr val="000000"/>
              </a:solidFill>
              <a:latin typeface="Comic Sans MS"/>
              <a:ea typeface="Comic Sans MS"/>
              <a:cs typeface="Comic Sans MS"/>
              <a:sym typeface="Comic Sans MS"/>
            </a:endParaRPr>
          </a:p>
        </p:txBody>
      </p:sp>
      <p:sp>
        <p:nvSpPr>
          <p:cNvPr id="161" name="Google Shape;161;p6"/>
          <p:cNvSpPr txBox="1"/>
          <p:nvPr/>
        </p:nvSpPr>
        <p:spPr>
          <a:xfrm>
            <a:off x="7449185" y="5327650"/>
            <a:ext cx="1920875" cy="10147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omic Sans MS"/>
              <a:buNone/>
            </a:pPr>
            <a:r>
              <a:rPr lang="en-US" sz="1200" b="1" i="0" u="none" strike="noStrike" cap="none">
                <a:solidFill>
                  <a:srgbClr val="000000"/>
                </a:solidFill>
                <a:latin typeface="Comic Sans MS"/>
                <a:ea typeface="Comic Sans MS"/>
                <a:cs typeface="Comic Sans MS"/>
                <a:sym typeface="Comic Sans MS"/>
              </a:rPr>
              <a:t>Stack is a collection class that represents a last-in, first-out (LIFO) collection of objects.</a:t>
            </a:r>
            <a:endParaRPr sz="1200" b="1" i="0" u="none" strike="noStrike" cap="none">
              <a:solidFill>
                <a:srgbClr val="000000"/>
              </a:solidFill>
              <a:latin typeface="Comic Sans MS"/>
              <a:ea typeface="Comic Sans MS"/>
              <a:cs typeface="Comic Sans MS"/>
              <a:sym typeface="Comic Sans MS"/>
            </a:endParaRPr>
          </a:p>
        </p:txBody>
      </p:sp>
      <p:pic>
        <p:nvPicPr>
          <p:cNvPr id="162" name="Google Shape;162;p6" descr="List with solid fill"/>
          <p:cNvPicPr preferRelativeResize="0"/>
          <p:nvPr/>
        </p:nvPicPr>
        <p:blipFill rotWithShape="1">
          <a:blip r:embed="rId9">
            <a:alphaModFix/>
          </a:blip>
          <a:srcRect/>
          <a:stretch/>
        </p:blipFill>
        <p:spPr>
          <a:xfrm>
            <a:off x="1507526" y="3497445"/>
            <a:ext cx="621792" cy="621792"/>
          </a:xfrm>
          <a:prstGeom prst="rect">
            <a:avLst/>
          </a:prstGeom>
          <a:noFill/>
          <a:ln>
            <a:noFill/>
          </a:ln>
        </p:spPr>
      </p:pic>
      <p:sp>
        <p:nvSpPr>
          <p:cNvPr id="163" name="Google Shape;163;p6"/>
          <p:cNvSpPr txBox="1"/>
          <p:nvPr/>
        </p:nvSpPr>
        <p:spPr>
          <a:xfrm>
            <a:off x="9558655" y="5351780"/>
            <a:ext cx="2132330" cy="82994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omic Sans MS"/>
              <a:buNone/>
            </a:pPr>
            <a:r>
              <a:rPr lang="en-US" sz="1200" b="1" i="0" u="none" strike="noStrike" cap="none">
                <a:solidFill>
                  <a:srgbClr val="000000"/>
                </a:solidFill>
                <a:latin typeface="Comic Sans MS"/>
                <a:ea typeface="Comic Sans MS"/>
                <a:cs typeface="Comic Sans MS"/>
                <a:sym typeface="Comic Sans MS"/>
              </a:rPr>
              <a:t>Queue is a collection class that represents a first-in, first-out (FIFO) collection of objects.</a:t>
            </a:r>
            <a:endParaRPr sz="1200" b="1" i="0" u="none" strike="noStrike" cap="none">
              <a:solidFill>
                <a:srgbClr val="000000"/>
              </a:solidFill>
              <a:latin typeface="Comic Sans MS"/>
              <a:ea typeface="Comic Sans MS"/>
              <a:cs typeface="Comic Sans MS"/>
              <a:sym typeface="Comic Sans MS"/>
            </a:endParaRPr>
          </a:p>
        </p:txBody>
      </p:sp>
      <p:pic>
        <p:nvPicPr>
          <p:cNvPr id="164" name="Google Shape;164;p6" descr="19139"/>
          <p:cNvPicPr preferRelativeResize="0"/>
          <p:nvPr/>
        </p:nvPicPr>
        <p:blipFill rotWithShape="1">
          <a:blip r:embed="rId3">
            <a:alphaModFix/>
          </a:blip>
          <a:srcRect/>
          <a:stretch/>
        </p:blipFill>
        <p:spPr>
          <a:xfrm>
            <a:off x="5295265" y="4316095"/>
            <a:ext cx="1522095" cy="737235"/>
          </a:xfrm>
          <a:prstGeom prst="rect">
            <a:avLst/>
          </a:prstGeom>
          <a:noFill/>
          <a:ln>
            <a:noFill/>
          </a:ln>
        </p:spPr>
      </p:pic>
      <p:pic>
        <p:nvPicPr>
          <p:cNvPr id="165" name="Google Shape;165;p6" descr="19139"/>
          <p:cNvPicPr preferRelativeResize="0"/>
          <p:nvPr/>
        </p:nvPicPr>
        <p:blipFill rotWithShape="1">
          <a:blip r:embed="rId3">
            <a:alphaModFix/>
          </a:blip>
          <a:srcRect/>
          <a:stretch/>
        </p:blipFill>
        <p:spPr>
          <a:xfrm>
            <a:off x="7470140" y="4316095"/>
            <a:ext cx="1522095" cy="737235"/>
          </a:xfrm>
          <a:prstGeom prst="rect">
            <a:avLst/>
          </a:prstGeom>
          <a:noFill/>
          <a:ln>
            <a:noFill/>
          </a:ln>
        </p:spPr>
      </p:pic>
      <p:pic>
        <p:nvPicPr>
          <p:cNvPr id="166" name="Google Shape;166;p6" descr="19139"/>
          <p:cNvPicPr preferRelativeResize="0"/>
          <p:nvPr/>
        </p:nvPicPr>
        <p:blipFill rotWithShape="1">
          <a:blip r:embed="rId3">
            <a:alphaModFix/>
          </a:blip>
          <a:srcRect/>
          <a:stretch/>
        </p:blipFill>
        <p:spPr>
          <a:xfrm>
            <a:off x="9702165" y="4316095"/>
            <a:ext cx="1522095" cy="737235"/>
          </a:xfrm>
          <a:prstGeom prst="rect">
            <a:avLst/>
          </a:prstGeom>
          <a:noFill/>
          <a:ln>
            <a:noFill/>
          </a:ln>
        </p:spPr>
      </p:pic>
      <p:sp>
        <p:nvSpPr>
          <p:cNvPr id="167" name="Google Shape;167;p6"/>
          <p:cNvSpPr txBox="1"/>
          <p:nvPr/>
        </p:nvSpPr>
        <p:spPr>
          <a:xfrm>
            <a:off x="3620770" y="4529455"/>
            <a:ext cx="932815"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SortedList</a:t>
            </a:r>
            <a:endParaRPr sz="1400" b="0" i="0" u="none" strike="noStrike" cap="none">
              <a:solidFill>
                <a:schemeClr val="dk1"/>
              </a:solidFill>
              <a:latin typeface="Calibri"/>
              <a:ea typeface="Calibri"/>
              <a:cs typeface="Calibri"/>
              <a:sym typeface="Calibri"/>
            </a:endParaRPr>
          </a:p>
        </p:txBody>
      </p:sp>
      <p:sp>
        <p:nvSpPr>
          <p:cNvPr id="168" name="Google Shape;168;p6"/>
          <p:cNvSpPr txBox="1"/>
          <p:nvPr/>
        </p:nvSpPr>
        <p:spPr>
          <a:xfrm>
            <a:off x="5571490" y="4531360"/>
            <a:ext cx="104267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HashTable</a:t>
            </a:r>
            <a:endParaRPr sz="1400" b="0" i="0" u="none" strike="noStrike" cap="none">
              <a:solidFill>
                <a:schemeClr val="dk1"/>
              </a:solidFill>
              <a:latin typeface="Calibri"/>
              <a:ea typeface="Calibri"/>
              <a:cs typeface="Calibri"/>
              <a:sym typeface="Calibri"/>
            </a:endParaRPr>
          </a:p>
        </p:txBody>
      </p:sp>
      <p:sp>
        <p:nvSpPr>
          <p:cNvPr id="169" name="Google Shape;169;p6"/>
          <p:cNvSpPr txBox="1"/>
          <p:nvPr/>
        </p:nvSpPr>
        <p:spPr>
          <a:xfrm>
            <a:off x="10181590" y="4531360"/>
            <a:ext cx="104267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Queue</a:t>
            </a:r>
            <a:endParaRPr sz="1400" b="0" i="0" u="none" strike="noStrike" cap="none">
              <a:solidFill>
                <a:schemeClr val="dk1"/>
              </a:solidFill>
              <a:latin typeface="Calibri"/>
              <a:ea typeface="Calibri"/>
              <a:cs typeface="Calibri"/>
              <a:sym typeface="Calibri"/>
            </a:endParaRPr>
          </a:p>
        </p:txBody>
      </p:sp>
      <p:sp>
        <p:nvSpPr>
          <p:cNvPr id="170" name="Google Shape;170;p6"/>
          <p:cNvSpPr txBox="1"/>
          <p:nvPr/>
        </p:nvSpPr>
        <p:spPr>
          <a:xfrm>
            <a:off x="7978140" y="4531360"/>
            <a:ext cx="104267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Stack</a:t>
            </a:r>
            <a:endParaRPr sz="1400" b="0" i="0" u="none" strike="noStrike" cap="none">
              <a:solidFill>
                <a:schemeClr val="dk1"/>
              </a:solidFill>
              <a:latin typeface="Calibri"/>
              <a:ea typeface="Calibri"/>
              <a:cs typeface="Calibri"/>
              <a:sym typeface="Calibri"/>
            </a:endParaRPr>
          </a:p>
        </p:txBody>
      </p:sp>
      <p:pic>
        <p:nvPicPr>
          <p:cNvPr id="171" name="Google Shape;171;p6" descr="Aitrich-Logo-Transparent-BG-2048x671"/>
          <p:cNvPicPr preferRelativeResize="0"/>
          <p:nvPr/>
        </p:nvPicPr>
        <p:blipFill rotWithShape="1">
          <a:blip r:embed="rId10">
            <a:alphaModFix/>
          </a:blip>
          <a:srcRect/>
          <a:stretch/>
        </p:blipFill>
        <p:spPr>
          <a:xfrm>
            <a:off x="365125" y="6527165"/>
            <a:ext cx="1166495" cy="167005"/>
          </a:xfrm>
          <a:prstGeom prst="rect">
            <a:avLst/>
          </a:prstGeom>
          <a:noFill/>
          <a:ln>
            <a:noFill/>
          </a:ln>
        </p:spPr>
      </p:pic>
      <p:pic>
        <p:nvPicPr>
          <p:cNvPr id="172" name="Google Shape;172;p6" descr="painted-surface-with-abstract-watercolor"/>
          <p:cNvPicPr preferRelativeResize="0"/>
          <p:nvPr/>
        </p:nvPicPr>
        <p:blipFill rotWithShape="1">
          <a:blip r:embed="rId4">
            <a:alphaModFix/>
          </a:blip>
          <a:srcRect/>
          <a:stretch/>
        </p:blipFill>
        <p:spPr>
          <a:xfrm>
            <a:off x="1153795" y="3303270"/>
            <a:ext cx="1343025" cy="1010285"/>
          </a:xfrm>
          <a:prstGeom prst="rect">
            <a:avLst/>
          </a:prstGeom>
          <a:noFill/>
          <a:ln>
            <a:noFill/>
          </a:ln>
        </p:spPr>
      </p:pic>
      <p:pic>
        <p:nvPicPr>
          <p:cNvPr id="173" name="Google Shape;173;p6" descr="List with solid fill"/>
          <p:cNvPicPr preferRelativeResize="0"/>
          <p:nvPr/>
        </p:nvPicPr>
        <p:blipFill rotWithShape="1">
          <a:blip r:embed="rId9">
            <a:alphaModFix/>
          </a:blip>
          <a:srcRect/>
          <a:stretch/>
        </p:blipFill>
        <p:spPr>
          <a:xfrm>
            <a:off x="1527211" y="3497445"/>
            <a:ext cx="621792" cy="621792"/>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7"/>
                                        </p:tgtEl>
                                        <p:attrNameLst>
                                          <p:attrName>style.visibility</p:attrName>
                                        </p:attrNameLst>
                                      </p:cBhvr>
                                      <p:to>
                                        <p:strVal val="visible"/>
                                      </p:to>
                                    </p:set>
                                    <p:animEffect transition="in" filter="fade">
                                      <p:cBhvr>
                                        <p:cTn id="12" dur="1000"/>
                                        <p:tgtEl>
                                          <p:spTgt spid="1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8"/>
                                        </p:tgtEl>
                                        <p:attrNameLst>
                                          <p:attrName>style.visibility</p:attrName>
                                        </p:attrNameLst>
                                      </p:cBhvr>
                                      <p:to>
                                        <p:strVal val="visible"/>
                                      </p:to>
                                    </p:set>
                                    <p:animEffect transition="in" filter="fade">
                                      <p:cBhvr>
                                        <p:cTn id="17" dur="2000"/>
                                        <p:tgtEl>
                                          <p:spTgt spid="148"/>
                                        </p:tgtEl>
                                      </p:cBhvr>
                                    </p:animEffect>
                                  </p:childTnLst>
                                </p:cTn>
                              </p:par>
                              <p:par>
                                <p:cTn id="18" presetID="10" presetClass="entr" presetSubtype="0" fill="hold" nodeType="withEffect">
                                  <p:stCondLst>
                                    <p:cond delay="0"/>
                                  </p:stCondLst>
                                  <p:childTnLst>
                                    <p:set>
                                      <p:cBhvr>
                                        <p:cTn id="19" dur="1" fill="hold">
                                          <p:stCondLst>
                                            <p:cond delay="0"/>
                                          </p:stCondLst>
                                        </p:cTn>
                                        <p:tgtEl>
                                          <p:spTgt spid="157"/>
                                        </p:tgtEl>
                                        <p:attrNameLst>
                                          <p:attrName>style.visibility</p:attrName>
                                        </p:attrNameLst>
                                      </p:cBhvr>
                                      <p:to>
                                        <p:strVal val="visible"/>
                                      </p:to>
                                    </p:set>
                                    <p:animEffect transition="in" filter="fade">
                                      <p:cBhvr>
                                        <p:cTn id="20" dur="2000"/>
                                        <p:tgtEl>
                                          <p:spTgt spid="157"/>
                                        </p:tgtEl>
                                      </p:cBhvr>
                                    </p:animEffect>
                                  </p:childTnLst>
                                </p:cTn>
                              </p:par>
                              <p:par>
                                <p:cTn id="21" presetID="10" presetClass="entr" presetSubtype="0" fill="hold" nodeType="withEffect">
                                  <p:stCondLst>
                                    <p:cond delay="0"/>
                                  </p:stCondLst>
                                  <p:childTnLst>
                                    <p:set>
                                      <p:cBhvr>
                                        <p:cTn id="22" dur="1" fill="hold">
                                          <p:stCondLst>
                                            <p:cond delay="0"/>
                                          </p:stCondLst>
                                        </p:cTn>
                                        <p:tgtEl>
                                          <p:spTgt spid="158"/>
                                        </p:tgtEl>
                                        <p:attrNameLst>
                                          <p:attrName>style.visibility</p:attrName>
                                        </p:attrNameLst>
                                      </p:cBhvr>
                                      <p:to>
                                        <p:strVal val="visible"/>
                                      </p:to>
                                    </p:set>
                                    <p:animEffect transition="in" filter="fade">
                                      <p:cBhvr>
                                        <p:cTn id="23" dur="2000"/>
                                        <p:tgtEl>
                                          <p:spTgt spid="158"/>
                                        </p:tgtEl>
                                      </p:cBhvr>
                                    </p:animEffect>
                                  </p:childTnLst>
                                </p:cTn>
                              </p:par>
                              <p:par>
                                <p:cTn id="24" presetID="10" presetClass="entr" presetSubtype="0" fill="hold" nodeType="withEffect">
                                  <p:stCondLst>
                                    <p:cond delay="0"/>
                                  </p:stCondLst>
                                  <p:childTnLst>
                                    <p:set>
                                      <p:cBhvr>
                                        <p:cTn id="25" dur="1" fill="hold">
                                          <p:stCondLst>
                                            <p:cond delay="0"/>
                                          </p:stCondLst>
                                        </p:cTn>
                                        <p:tgtEl>
                                          <p:spTgt spid="159"/>
                                        </p:tgtEl>
                                        <p:attrNameLst>
                                          <p:attrName>style.visibility</p:attrName>
                                        </p:attrNameLst>
                                      </p:cBhvr>
                                      <p:to>
                                        <p:strVal val="visible"/>
                                      </p:to>
                                    </p:set>
                                    <p:animEffect transition="in" filter="fade">
                                      <p:cBhvr>
                                        <p:cTn id="26" dur="2000"/>
                                        <p:tgtEl>
                                          <p:spTgt spid="159"/>
                                        </p:tgtEl>
                                      </p:cBhvr>
                                    </p:animEffect>
                                  </p:childTnLst>
                                </p:cTn>
                              </p:par>
                              <p:par>
                                <p:cTn id="27" presetID="10" presetClass="entr" presetSubtype="0" fill="hold" nodeType="withEffect">
                                  <p:stCondLst>
                                    <p:cond delay="0"/>
                                  </p:stCondLst>
                                  <p:childTnLst>
                                    <p:set>
                                      <p:cBhvr>
                                        <p:cTn id="28" dur="1" fill="hold">
                                          <p:stCondLst>
                                            <p:cond delay="0"/>
                                          </p:stCondLst>
                                        </p:cTn>
                                        <p:tgtEl>
                                          <p:spTgt spid="162"/>
                                        </p:tgtEl>
                                        <p:attrNameLst>
                                          <p:attrName>style.visibility</p:attrName>
                                        </p:attrNameLst>
                                      </p:cBhvr>
                                      <p:to>
                                        <p:strVal val="visible"/>
                                      </p:to>
                                    </p:set>
                                    <p:animEffect transition="in" filter="fade">
                                      <p:cBhvr>
                                        <p:cTn id="29" dur="2000"/>
                                        <p:tgtEl>
                                          <p:spTgt spid="162"/>
                                        </p:tgtEl>
                                      </p:cBhvr>
                                    </p:animEffect>
                                  </p:childTnLst>
                                </p:cTn>
                              </p:par>
                              <p:par>
                                <p:cTn id="30" presetID="10" presetClass="entr" presetSubtype="0" fill="hold" nodeType="withEffect">
                                  <p:stCondLst>
                                    <p:cond delay="0"/>
                                  </p:stCondLst>
                                  <p:childTnLst>
                                    <p:set>
                                      <p:cBhvr>
                                        <p:cTn id="31" dur="1" fill="hold">
                                          <p:stCondLst>
                                            <p:cond delay="0"/>
                                          </p:stCondLst>
                                        </p:cTn>
                                        <p:tgtEl>
                                          <p:spTgt spid="172"/>
                                        </p:tgtEl>
                                        <p:attrNameLst>
                                          <p:attrName>style.visibility</p:attrName>
                                        </p:attrNameLst>
                                      </p:cBhvr>
                                      <p:to>
                                        <p:strVal val="visible"/>
                                      </p:to>
                                    </p:set>
                                    <p:animEffect transition="in" filter="fade">
                                      <p:cBhvr>
                                        <p:cTn id="32" dur="2000"/>
                                        <p:tgtEl>
                                          <p:spTgt spid="172"/>
                                        </p:tgtEl>
                                      </p:cBhvr>
                                    </p:animEffect>
                                  </p:childTnLst>
                                </p:cTn>
                              </p:par>
                              <p:par>
                                <p:cTn id="33" presetID="10" presetClass="entr" presetSubtype="0" fill="hold" nodeType="withEffect">
                                  <p:stCondLst>
                                    <p:cond delay="0"/>
                                  </p:stCondLst>
                                  <p:childTnLst>
                                    <p:set>
                                      <p:cBhvr>
                                        <p:cTn id="34" dur="1" fill="hold">
                                          <p:stCondLst>
                                            <p:cond delay="0"/>
                                          </p:stCondLst>
                                        </p:cTn>
                                        <p:tgtEl>
                                          <p:spTgt spid="173"/>
                                        </p:tgtEl>
                                        <p:attrNameLst>
                                          <p:attrName>style.visibility</p:attrName>
                                        </p:attrNameLst>
                                      </p:cBhvr>
                                      <p:to>
                                        <p:strVal val="visible"/>
                                      </p:to>
                                    </p:set>
                                    <p:animEffect transition="in" filter="fade">
                                      <p:cBhvr>
                                        <p:cTn id="35" dur="2000"/>
                                        <p:tgtEl>
                                          <p:spTgt spid="17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44"/>
                                        </p:tgtEl>
                                        <p:attrNameLst>
                                          <p:attrName>style.visibility</p:attrName>
                                        </p:attrNameLst>
                                      </p:cBhvr>
                                      <p:to>
                                        <p:strVal val="visible"/>
                                      </p:to>
                                    </p:set>
                                    <p:animEffect transition="in" filter="fade">
                                      <p:cBhvr>
                                        <p:cTn id="40" dur="2000"/>
                                        <p:tgtEl>
                                          <p:spTgt spid="144"/>
                                        </p:tgtEl>
                                      </p:cBhvr>
                                    </p:animEffect>
                                  </p:childTnLst>
                                </p:cTn>
                              </p:par>
                              <p:par>
                                <p:cTn id="41" presetID="10" presetClass="entr" presetSubtype="0" fill="hold" nodeType="withEffect">
                                  <p:stCondLst>
                                    <p:cond delay="0"/>
                                  </p:stCondLst>
                                  <p:childTnLst>
                                    <p:set>
                                      <p:cBhvr>
                                        <p:cTn id="42" dur="1" fill="hold">
                                          <p:stCondLst>
                                            <p:cond delay="0"/>
                                          </p:stCondLst>
                                        </p:cTn>
                                        <p:tgtEl>
                                          <p:spTgt spid="152"/>
                                        </p:tgtEl>
                                        <p:attrNameLst>
                                          <p:attrName>style.visibility</p:attrName>
                                        </p:attrNameLst>
                                      </p:cBhvr>
                                      <p:to>
                                        <p:strVal val="visible"/>
                                      </p:to>
                                    </p:set>
                                    <p:animEffect transition="in" filter="fade">
                                      <p:cBhvr>
                                        <p:cTn id="43" dur="2000"/>
                                        <p:tgtEl>
                                          <p:spTgt spid="152"/>
                                        </p:tgtEl>
                                      </p:cBhvr>
                                    </p:animEffect>
                                  </p:childTnLst>
                                </p:cTn>
                              </p:par>
                              <p:par>
                                <p:cTn id="44" presetID="10" presetClass="entr" presetSubtype="0" fill="hold" nodeType="withEffect">
                                  <p:stCondLst>
                                    <p:cond delay="0"/>
                                  </p:stCondLst>
                                  <p:childTnLst>
                                    <p:set>
                                      <p:cBhvr>
                                        <p:cTn id="45" dur="1" fill="hold">
                                          <p:stCondLst>
                                            <p:cond delay="0"/>
                                          </p:stCondLst>
                                        </p:cTn>
                                        <p:tgtEl>
                                          <p:spTgt spid="153"/>
                                        </p:tgtEl>
                                        <p:attrNameLst>
                                          <p:attrName>style.visibility</p:attrName>
                                        </p:attrNameLst>
                                      </p:cBhvr>
                                      <p:to>
                                        <p:strVal val="visible"/>
                                      </p:to>
                                    </p:set>
                                    <p:animEffect transition="in" filter="fade">
                                      <p:cBhvr>
                                        <p:cTn id="46" dur="2000"/>
                                        <p:tgtEl>
                                          <p:spTgt spid="153"/>
                                        </p:tgtEl>
                                      </p:cBhvr>
                                    </p:animEffect>
                                  </p:childTnLst>
                                </p:cTn>
                              </p:par>
                              <p:par>
                                <p:cTn id="47" presetID="10" presetClass="entr" presetSubtype="0" fill="hold" nodeType="withEffect">
                                  <p:stCondLst>
                                    <p:cond delay="0"/>
                                  </p:stCondLst>
                                  <p:childTnLst>
                                    <p:set>
                                      <p:cBhvr>
                                        <p:cTn id="48" dur="1" fill="hold">
                                          <p:stCondLst>
                                            <p:cond delay="0"/>
                                          </p:stCondLst>
                                        </p:cTn>
                                        <p:tgtEl>
                                          <p:spTgt spid="160"/>
                                        </p:tgtEl>
                                        <p:attrNameLst>
                                          <p:attrName>style.visibility</p:attrName>
                                        </p:attrNameLst>
                                      </p:cBhvr>
                                      <p:to>
                                        <p:strVal val="visible"/>
                                      </p:to>
                                    </p:set>
                                    <p:animEffect transition="in" filter="fade">
                                      <p:cBhvr>
                                        <p:cTn id="49" dur="2000"/>
                                        <p:tgtEl>
                                          <p:spTgt spid="160"/>
                                        </p:tgtEl>
                                      </p:cBhvr>
                                    </p:animEffect>
                                  </p:childTnLst>
                                </p:cTn>
                              </p:par>
                              <p:par>
                                <p:cTn id="50" presetID="10" presetClass="entr" presetSubtype="0" fill="hold" nodeType="withEffect">
                                  <p:stCondLst>
                                    <p:cond delay="0"/>
                                  </p:stCondLst>
                                  <p:childTnLst>
                                    <p:set>
                                      <p:cBhvr>
                                        <p:cTn id="51" dur="1" fill="hold">
                                          <p:stCondLst>
                                            <p:cond delay="0"/>
                                          </p:stCondLst>
                                        </p:cTn>
                                        <p:tgtEl>
                                          <p:spTgt spid="167"/>
                                        </p:tgtEl>
                                        <p:attrNameLst>
                                          <p:attrName>style.visibility</p:attrName>
                                        </p:attrNameLst>
                                      </p:cBhvr>
                                      <p:to>
                                        <p:strVal val="visible"/>
                                      </p:to>
                                    </p:set>
                                    <p:animEffect transition="in" filter="fade">
                                      <p:cBhvr>
                                        <p:cTn id="52" dur="2000"/>
                                        <p:tgtEl>
                                          <p:spTgt spid="16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5"/>
                                        </p:tgtEl>
                                        <p:attrNameLst>
                                          <p:attrName>style.visibility</p:attrName>
                                        </p:attrNameLst>
                                      </p:cBhvr>
                                      <p:to>
                                        <p:strVal val="visible"/>
                                      </p:to>
                                    </p:set>
                                    <p:animEffect transition="in" filter="fade">
                                      <p:cBhvr>
                                        <p:cTn id="57" dur="500"/>
                                        <p:tgtEl>
                                          <p:spTgt spid="145"/>
                                        </p:tgtEl>
                                      </p:cBhvr>
                                    </p:animEffect>
                                  </p:childTnLst>
                                </p:cTn>
                              </p:par>
                              <p:par>
                                <p:cTn id="58" presetID="10" presetClass="entr" presetSubtype="0" fill="hold" nodeType="withEffect">
                                  <p:stCondLst>
                                    <p:cond delay="0"/>
                                  </p:stCondLst>
                                  <p:childTnLst>
                                    <p:set>
                                      <p:cBhvr>
                                        <p:cTn id="59" dur="1" fill="hold">
                                          <p:stCondLst>
                                            <p:cond delay="0"/>
                                          </p:stCondLst>
                                        </p:cTn>
                                        <p:tgtEl>
                                          <p:spTgt spid="149"/>
                                        </p:tgtEl>
                                        <p:attrNameLst>
                                          <p:attrName>style.visibility</p:attrName>
                                        </p:attrNameLst>
                                      </p:cBhvr>
                                      <p:to>
                                        <p:strVal val="visible"/>
                                      </p:to>
                                    </p:set>
                                    <p:animEffect transition="in" filter="fade">
                                      <p:cBhvr>
                                        <p:cTn id="60" dur="500"/>
                                        <p:tgtEl>
                                          <p:spTgt spid="149"/>
                                        </p:tgtEl>
                                      </p:cBhvr>
                                    </p:animEffect>
                                  </p:childTnLst>
                                </p:cTn>
                              </p:par>
                              <p:par>
                                <p:cTn id="61" presetID="10" presetClass="entr" presetSubtype="0" fill="hold" nodeType="withEffect">
                                  <p:stCondLst>
                                    <p:cond delay="0"/>
                                  </p:stCondLst>
                                  <p:childTnLst>
                                    <p:set>
                                      <p:cBhvr>
                                        <p:cTn id="62" dur="1" fill="hold">
                                          <p:stCondLst>
                                            <p:cond delay="0"/>
                                          </p:stCondLst>
                                        </p:cTn>
                                        <p:tgtEl>
                                          <p:spTgt spid="154"/>
                                        </p:tgtEl>
                                        <p:attrNameLst>
                                          <p:attrName>style.visibility</p:attrName>
                                        </p:attrNameLst>
                                      </p:cBhvr>
                                      <p:to>
                                        <p:strVal val="visible"/>
                                      </p:to>
                                    </p:set>
                                    <p:animEffect transition="in" filter="fade">
                                      <p:cBhvr>
                                        <p:cTn id="63" dur="500"/>
                                        <p:tgtEl>
                                          <p:spTgt spid="154"/>
                                        </p:tgtEl>
                                      </p:cBhvr>
                                    </p:animEffect>
                                  </p:childTnLst>
                                </p:cTn>
                              </p:par>
                              <p:par>
                                <p:cTn id="64" presetID="10" presetClass="entr" presetSubtype="0" fill="hold" nodeType="withEffect">
                                  <p:stCondLst>
                                    <p:cond delay="0"/>
                                  </p:stCondLst>
                                  <p:childTnLst>
                                    <p:set>
                                      <p:cBhvr>
                                        <p:cTn id="65" dur="1" fill="hold">
                                          <p:stCondLst>
                                            <p:cond delay="0"/>
                                          </p:stCondLst>
                                        </p:cTn>
                                        <p:tgtEl>
                                          <p:spTgt spid="164"/>
                                        </p:tgtEl>
                                        <p:attrNameLst>
                                          <p:attrName>style.visibility</p:attrName>
                                        </p:attrNameLst>
                                      </p:cBhvr>
                                      <p:to>
                                        <p:strVal val="visible"/>
                                      </p:to>
                                    </p:set>
                                    <p:animEffect transition="in" filter="fade">
                                      <p:cBhvr>
                                        <p:cTn id="66" dur="500"/>
                                        <p:tgtEl>
                                          <p:spTgt spid="164"/>
                                        </p:tgtEl>
                                      </p:cBhvr>
                                    </p:animEffect>
                                  </p:childTnLst>
                                </p:cTn>
                              </p:par>
                              <p:par>
                                <p:cTn id="67" presetID="10" presetClass="entr" presetSubtype="0" fill="hold" nodeType="withEffect">
                                  <p:stCondLst>
                                    <p:cond delay="0"/>
                                  </p:stCondLst>
                                  <p:childTnLst>
                                    <p:set>
                                      <p:cBhvr>
                                        <p:cTn id="68" dur="1" fill="hold">
                                          <p:stCondLst>
                                            <p:cond delay="0"/>
                                          </p:stCondLst>
                                        </p:cTn>
                                        <p:tgtEl>
                                          <p:spTgt spid="168"/>
                                        </p:tgtEl>
                                        <p:attrNameLst>
                                          <p:attrName>style.visibility</p:attrName>
                                        </p:attrNameLst>
                                      </p:cBhvr>
                                      <p:to>
                                        <p:strVal val="visible"/>
                                      </p:to>
                                    </p:set>
                                    <p:animEffect transition="in" filter="fade">
                                      <p:cBhvr>
                                        <p:cTn id="69" dur="500"/>
                                        <p:tgtEl>
                                          <p:spTgt spid="16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50"/>
                                        </p:tgtEl>
                                        <p:attrNameLst>
                                          <p:attrName>style.visibility</p:attrName>
                                        </p:attrNameLst>
                                      </p:cBhvr>
                                      <p:to>
                                        <p:strVal val="visible"/>
                                      </p:to>
                                    </p:set>
                                    <p:animEffect transition="in" filter="fade">
                                      <p:cBhvr>
                                        <p:cTn id="74" dur="1000"/>
                                        <p:tgtEl>
                                          <p:spTgt spid="150"/>
                                        </p:tgtEl>
                                      </p:cBhvr>
                                    </p:animEffect>
                                  </p:childTnLst>
                                </p:cTn>
                              </p:par>
                              <p:par>
                                <p:cTn id="75" presetID="10" presetClass="entr" presetSubtype="0" fill="hold" nodeType="withEffect">
                                  <p:stCondLst>
                                    <p:cond delay="0"/>
                                  </p:stCondLst>
                                  <p:childTnLst>
                                    <p:set>
                                      <p:cBhvr>
                                        <p:cTn id="76" dur="1" fill="hold">
                                          <p:stCondLst>
                                            <p:cond delay="0"/>
                                          </p:stCondLst>
                                        </p:cTn>
                                        <p:tgtEl>
                                          <p:spTgt spid="155"/>
                                        </p:tgtEl>
                                        <p:attrNameLst>
                                          <p:attrName>style.visibility</p:attrName>
                                        </p:attrNameLst>
                                      </p:cBhvr>
                                      <p:to>
                                        <p:strVal val="visible"/>
                                      </p:to>
                                    </p:set>
                                    <p:animEffect transition="in" filter="fade">
                                      <p:cBhvr>
                                        <p:cTn id="77" dur="1000"/>
                                        <p:tgtEl>
                                          <p:spTgt spid="155"/>
                                        </p:tgtEl>
                                      </p:cBhvr>
                                    </p:animEffect>
                                  </p:childTnLst>
                                </p:cTn>
                              </p:par>
                              <p:par>
                                <p:cTn id="78" presetID="10" presetClass="entr" presetSubtype="0" fill="hold" nodeType="withEffect">
                                  <p:stCondLst>
                                    <p:cond delay="0"/>
                                  </p:stCondLst>
                                  <p:childTnLst>
                                    <p:set>
                                      <p:cBhvr>
                                        <p:cTn id="79" dur="1" fill="hold">
                                          <p:stCondLst>
                                            <p:cond delay="0"/>
                                          </p:stCondLst>
                                        </p:cTn>
                                        <p:tgtEl>
                                          <p:spTgt spid="161"/>
                                        </p:tgtEl>
                                        <p:attrNameLst>
                                          <p:attrName>style.visibility</p:attrName>
                                        </p:attrNameLst>
                                      </p:cBhvr>
                                      <p:to>
                                        <p:strVal val="visible"/>
                                      </p:to>
                                    </p:set>
                                    <p:animEffect transition="in" filter="fade">
                                      <p:cBhvr>
                                        <p:cTn id="80" dur="1000"/>
                                        <p:tgtEl>
                                          <p:spTgt spid="161"/>
                                        </p:tgtEl>
                                      </p:cBhvr>
                                    </p:animEffect>
                                  </p:childTnLst>
                                </p:cTn>
                              </p:par>
                              <p:par>
                                <p:cTn id="81" presetID="10" presetClass="entr" presetSubtype="0" fill="hold" nodeType="withEffect">
                                  <p:stCondLst>
                                    <p:cond delay="0"/>
                                  </p:stCondLst>
                                  <p:childTnLst>
                                    <p:set>
                                      <p:cBhvr>
                                        <p:cTn id="82" dur="1" fill="hold">
                                          <p:stCondLst>
                                            <p:cond delay="0"/>
                                          </p:stCondLst>
                                        </p:cTn>
                                        <p:tgtEl>
                                          <p:spTgt spid="165"/>
                                        </p:tgtEl>
                                        <p:attrNameLst>
                                          <p:attrName>style.visibility</p:attrName>
                                        </p:attrNameLst>
                                      </p:cBhvr>
                                      <p:to>
                                        <p:strVal val="visible"/>
                                      </p:to>
                                    </p:set>
                                    <p:animEffect transition="in" filter="fade">
                                      <p:cBhvr>
                                        <p:cTn id="83" dur="1000"/>
                                        <p:tgtEl>
                                          <p:spTgt spid="165"/>
                                        </p:tgtEl>
                                      </p:cBhvr>
                                    </p:animEffect>
                                  </p:childTnLst>
                                </p:cTn>
                              </p:par>
                              <p:par>
                                <p:cTn id="84" presetID="10" presetClass="entr" presetSubtype="0" fill="hold" nodeType="withEffect">
                                  <p:stCondLst>
                                    <p:cond delay="0"/>
                                  </p:stCondLst>
                                  <p:childTnLst>
                                    <p:set>
                                      <p:cBhvr>
                                        <p:cTn id="85" dur="1" fill="hold">
                                          <p:stCondLst>
                                            <p:cond delay="0"/>
                                          </p:stCondLst>
                                        </p:cTn>
                                        <p:tgtEl>
                                          <p:spTgt spid="170"/>
                                        </p:tgtEl>
                                        <p:attrNameLst>
                                          <p:attrName>style.visibility</p:attrName>
                                        </p:attrNameLst>
                                      </p:cBhvr>
                                      <p:to>
                                        <p:strVal val="visible"/>
                                      </p:to>
                                    </p:set>
                                    <p:animEffect transition="in" filter="fade">
                                      <p:cBhvr>
                                        <p:cTn id="86" dur="1000"/>
                                        <p:tgtEl>
                                          <p:spTgt spid="170"/>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51"/>
                                        </p:tgtEl>
                                        <p:attrNameLst>
                                          <p:attrName>style.visibility</p:attrName>
                                        </p:attrNameLst>
                                      </p:cBhvr>
                                      <p:to>
                                        <p:strVal val="visible"/>
                                      </p:to>
                                    </p:set>
                                    <p:animEffect transition="in" filter="fade">
                                      <p:cBhvr>
                                        <p:cTn id="91" dur="500"/>
                                        <p:tgtEl>
                                          <p:spTgt spid="151"/>
                                        </p:tgtEl>
                                      </p:cBhvr>
                                    </p:animEffect>
                                  </p:childTnLst>
                                </p:cTn>
                              </p:par>
                              <p:par>
                                <p:cTn id="92" presetID="10" presetClass="entr" presetSubtype="0" fill="hold" nodeType="withEffect">
                                  <p:stCondLst>
                                    <p:cond delay="0"/>
                                  </p:stCondLst>
                                  <p:childTnLst>
                                    <p:set>
                                      <p:cBhvr>
                                        <p:cTn id="93" dur="1" fill="hold">
                                          <p:stCondLst>
                                            <p:cond delay="0"/>
                                          </p:stCondLst>
                                        </p:cTn>
                                        <p:tgtEl>
                                          <p:spTgt spid="156"/>
                                        </p:tgtEl>
                                        <p:attrNameLst>
                                          <p:attrName>style.visibility</p:attrName>
                                        </p:attrNameLst>
                                      </p:cBhvr>
                                      <p:to>
                                        <p:strVal val="visible"/>
                                      </p:to>
                                    </p:set>
                                    <p:animEffect transition="in" filter="fade">
                                      <p:cBhvr>
                                        <p:cTn id="94" dur="500"/>
                                        <p:tgtEl>
                                          <p:spTgt spid="156"/>
                                        </p:tgtEl>
                                      </p:cBhvr>
                                    </p:animEffect>
                                  </p:childTnLst>
                                </p:cTn>
                              </p:par>
                              <p:par>
                                <p:cTn id="95" presetID="10" presetClass="entr" presetSubtype="0" fill="hold" nodeType="withEffect">
                                  <p:stCondLst>
                                    <p:cond delay="0"/>
                                  </p:stCondLst>
                                  <p:childTnLst>
                                    <p:set>
                                      <p:cBhvr>
                                        <p:cTn id="96" dur="1" fill="hold">
                                          <p:stCondLst>
                                            <p:cond delay="0"/>
                                          </p:stCondLst>
                                        </p:cTn>
                                        <p:tgtEl>
                                          <p:spTgt spid="163"/>
                                        </p:tgtEl>
                                        <p:attrNameLst>
                                          <p:attrName>style.visibility</p:attrName>
                                        </p:attrNameLst>
                                      </p:cBhvr>
                                      <p:to>
                                        <p:strVal val="visible"/>
                                      </p:to>
                                    </p:set>
                                    <p:animEffect transition="in" filter="fade">
                                      <p:cBhvr>
                                        <p:cTn id="97" dur="500"/>
                                        <p:tgtEl>
                                          <p:spTgt spid="163"/>
                                        </p:tgtEl>
                                      </p:cBhvr>
                                    </p:animEffect>
                                  </p:childTnLst>
                                </p:cTn>
                              </p:par>
                              <p:par>
                                <p:cTn id="98" presetID="10" presetClass="entr" presetSubtype="0" fill="hold" nodeType="withEffect">
                                  <p:stCondLst>
                                    <p:cond delay="0"/>
                                  </p:stCondLst>
                                  <p:childTnLst>
                                    <p:set>
                                      <p:cBhvr>
                                        <p:cTn id="99" dur="1" fill="hold">
                                          <p:stCondLst>
                                            <p:cond delay="0"/>
                                          </p:stCondLst>
                                        </p:cTn>
                                        <p:tgtEl>
                                          <p:spTgt spid="166"/>
                                        </p:tgtEl>
                                        <p:attrNameLst>
                                          <p:attrName>style.visibility</p:attrName>
                                        </p:attrNameLst>
                                      </p:cBhvr>
                                      <p:to>
                                        <p:strVal val="visible"/>
                                      </p:to>
                                    </p:set>
                                    <p:animEffect transition="in" filter="fade">
                                      <p:cBhvr>
                                        <p:cTn id="100" dur="500"/>
                                        <p:tgtEl>
                                          <p:spTgt spid="166"/>
                                        </p:tgtEl>
                                      </p:cBhvr>
                                    </p:animEffect>
                                  </p:childTnLst>
                                </p:cTn>
                              </p:par>
                              <p:par>
                                <p:cTn id="101" presetID="10" presetClass="entr" presetSubtype="0" fill="hold" nodeType="withEffect">
                                  <p:stCondLst>
                                    <p:cond delay="0"/>
                                  </p:stCondLst>
                                  <p:childTnLst>
                                    <p:set>
                                      <p:cBhvr>
                                        <p:cTn id="102" dur="1" fill="hold">
                                          <p:stCondLst>
                                            <p:cond delay="0"/>
                                          </p:stCondLst>
                                        </p:cTn>
                                        <p:tgtEl>
                                          <p:spTgt spid="169"/>
                                        </p:tgtEl>
                                        <p:attrNameLst>
                                          <p:attrName>style.visibility</p:attrName>
                                        </p:attrNameLst>
                                      </p:cBhvr>
                                      <p:to>
                                        <p:strVal val="visible"/>
                                      </p:to>
                                    </p:set>
                                    <p:animEffect transition="in" filter="fade">
                                      <p:cBhvr>
                                        <p:cTn id="103"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7"/>
          <p:cNvSpPr txBox="1">
            <a:spLocks noGrp="1"/>
          </p:cNvSpPr>
          <p:nvPr>
            <p:ph type="title"/>
          </p:nvPr>
        </p:nvSpPr>
        <p:spPr>
          <a:xfrm>
            <a:off x="909320" y="55816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2D86"/>
              </a:buClr>
              <a:buSzPts val="4400"/>
              <a:buFont typeface="Bell MT"/>
              <a:buNone/>
            </a:pPr>
            <a:r>
              <a:rPr lang="en-US" b="1">
                <a:solidFill>
                  <a:srgbClr val="012D86"/>
                </a:solidFill>
                <a:latin typeface="Bell MT"/>
                <a:ea typeface="Bell MT"/>
                <a:cs typeface="Bell MT"/>
                <a:sym typeface="Bell MT"/>
              </a:rPr>
              <a:t>ARRAYLIST</a:t>
            </a:r>
            <a:br>
              <a:rPr lang="en-US" b="1">
                <a:solidFill>
                  <a:srgbClr val="012D86"/>
                </a:solidFill>
                <a:latin typeface="Bell MT"/>
                <a:ea typeface="Bell MT"/>
                <a:cs typeface="Bell MT"/>
                <a:sym typeface="Bell MT"/>
              </a:rPr>
            </a:br>
            <a:endParaRPr/>
          </a:p>
        </p:txBody>
      </p:sp>
      <p:sp>
        <p:nvSpPr>
          <p:cNvPr id="179" name="Google Shape;179;p7"/>
          <p:cNvSpPr/>
          <p:nvPr/>
        </p:nvSpPr>
        <p:spPr>
          <a:xfrm>
            <a:off x="775970" y="3278505"/>
            <a:ext cx="6370320" cy="1268095"/>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chemeClr val="lt1"/>
              </a:buClr>
              <a:buSzPts val="2000"/>
              <a:buFont typeface="Comic Sans MS"/>
              <a:buNone/>
            </a:pPr>
            <a:r>
              <a:rPr lang="en-US" sz="1600" b="0" i="0" u="none" strike="noStrike" cap="none">
                <a:solidFill>
                  <a:schemeClr val="lt1"/>
                </a:solidFill>
                <a:latin typeface="Comic Sans MS"/>
                <a:ea typeface="Comic Sans MS"/>
                <a:cs typeface="Comic Sans MS"/>
                <a:sym typeface="Comic Sans MS"/>
              </a:rPr>
              <a:t>It provides a resizable array-like data structure with automatic expansion and contraction capabilities.</a:t>
            </a:r>
            <a:endParaRPr sz="1600" b="0" i="1" u="none" strike="noStrike" cap="none">
              <a:solidFill>
                <a:schemeClr val="lt1"/>
              </a:solidFill>
              <a:latin typeface="Comic Sans MS"/>
              <a:ea typeface="Comic Sans MS"/>
              <a:cs typeface="Comic Sans MS"/>
              <a:sym typeface="Comic Sans MS"/>
            </a:endParaRPr>
          </a:p>
        </p:txBody>
      </p:sp>
      <p:sp>
        <p:nvSpPr>
          <p:cNvPr id="180" name="Google Shape;180;p7"/>
          <p:cNvSpPr/>
          <p:nvPr/>
        </p:nvSpPr>
        <p:spPr>
          <a:xfrm>
            <a:off x="776605" y="2025650"/>
            <a:ext cx="6369685" cy="926465"/>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10000"/>
              </a:lnSpc>
              <a:spcBef>
                <a:spcPts val="0"/>
              </a:spcBef>
              <a:spcAft>
                <a:spcPts val="0"/>
              </a:spcAft>
              <a:buClr>
                <a:schemeClr val="lt1"/>
              </a:buClr>
              <a:buSzPts val="1800"/>
              <a:buFont typeface="Arial"/>
              <a:buNone/>
            </a:pPr>
            <a:r>
              <a:rPr lang="en-US" sz="1600" b="0" i="0" u="none" strike="noStrike" cap="none">
                <a:solidFill>
                  <a:schemeClr val="lt1"/>
                </a:solidFill>
                <a:latin typeface="Comic Sans MS"/>
                <a:ea typeface="Comic Sans MS"/>
                <a:cs typeface="Comic Sans MS"/>
                <a:sym typeface="Comic Sans MS"/>
              </a:rPr>
              <a:t>In C#, an ArrayList is a dynamic array implementation that can store objects of any type. </a:t>
            </a:r>
            <a:endParaRPr sz="1600" b="0" i="0" u="none" strike="noStrike" cap="none">
              <a:solidFill>
                <a:schemeClr val="lt1"/>
              </a:solidFill>
              <a:latin typeface="Comic Sans MS"/>
              <a:ea typeface="Comic Sans MS"/>
              <a:cs typeface="Comic Sans MS"/>
              <a:sym typeface="Comic Sans MS"/>
            </a:endParaRPr>
          </a:p>
        </p:txBody>
      </p:sp>
      <p:pic>
        <p:nvPicPr>
          <p:cNvPr id="181" name="Google Shape;181;p7" descr="4952527"/>
          <p:cNvPicPr preferRelativeResize="0">
            <a:picLocks noGrp="1"/>
          </p:cNvPicPr>
          <p:nvPr>
            <p:ph type="body" idx="1"/>
          </p:nvPr>
        </p:nvPicPr>
        <p:blipFill rotWithShape="1">
          <a:blip r:embed="rId3">
            <a:alphaModFix/>
          </a:blip>
          <a:srcRect/>
          <a:stretch/>
        </p:blipFill>
        <p:spPr>
          <a:xfrm>
            <a:off x="7266940" y="859155"/>
            <a:ext cx="4351655" cy="5802630"/>
          </a:xfrm>
          <a:prstGeom prst="rect">
            <a:avLst/>
          </a:prstGeom>
          <a:noFill/>
          <a:ln>
            <a:noFill/>
          </a:ln>
        </p:spPr>
      </p:pic>
      <p:pic>
        <p:nvPicPr>
          <p:cNvPr id="182" name="Google Shape;182;p7" descr="Aitrich-Logo-Transparent-BG-2048x671"/>
          <p:cNvPicPr preferRelativeResize="0"/>
          <p:nvPr/>
        </p:nvPicPr>
        <p:blipFill rotWithShape="1">
          <a:blip r:embed="rId4">
            <a:alphaModFix/>
          </a:blip>
          <a:srcRect/>
          <a:stretch/>
        </p:blipFill>
        <p:spPr>
          <a:xfrm>
            <a:off x="365125" y="6527165"/>
            <a:ext cx="1166495" cy="167005"/>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par>
                                <p:cTn id="8" presetID="10" presetClass="entr" presetSubtype="0" fill="hold" nodeType="withEffect">
                                  <p:stCondLst>
                                    <p:cond delay="0"/>
                                  </p:stCondLst>
                                  <p:childTnLst>
                                    <p:set>
                                      <p:cBhvr>
                                        <p:cTn id="9" dur="1" fill="hold">
                                          <p:stCondLst>
                                            <p:cond delay="0"/>
                                          </p:stCondLst>
                                        </p:cTn>
                                        <p:tgtEl>
                                          <p:spTgt spid="181"/>
                                        </p:tgtEl>
                                        <p:attrNameLst>
                                          <p:attrName>style.visibility</p:attrName>
                                        </p:attrNameLst>
                                      </p:cBhvr>
                                      <p:to>
                                        <p:strVal val="visible"/>
                                      </p:to>
                                    </p:set>
                                    <p:animEffect transition="in" filter="fade">
                                      <p:cBhvr>
                                        <p:cTn id="10" dur="500"/>
                                        <p:tgtEl>
                                          <p:spTgt spid="1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0"/>
                                        </p:tgtEl>
                                        <p:attrNameLst>
                                          <p:attrName>style.visibility</p:attrName>
                                        </p:attrNameLst>
                                      </p:cBhvr>
                                      <p:to>
                                        <p:strVal val="visible"/>
                                      </p:to>
                                    </p:set>
                                    <p:animEffect transition="in" filter="fade">
                                      <p:cBhvr>
                                        <p:cTn id="15" dur="1000"/>
                                        <p:tgtEl>
                                          <p:spTgt spid="18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9"/>
                                        </p:tgtEl>
                                        <p:attrNameLst>
                                          <p:attrName>style.visibility</p:attrName>
                                        </p:attrNameLst>
                                      </p:cBhvr>
                                      <p:to>
                                        <p:strVal val="visible"/>
                                      </p:to>
                                    </p:set>
                                    <p:animEffect transition="in" filter="fade">
                                      <p:cBhvr>
                                        <p:cTn id="20" dur="10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8"/>
          <p:cNvSpPr/>
          <p:nvPr/>
        </p:nvSpPr>
        <p:spPr>
          <a:xfrm>
            <a:off x="848360" y="2639060"/>
            <a:ext cx="6370320" cy="3267710"/>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285750" marR="0" lvl="0" indent="-171450" algn="l" rtl="0">
              <a:lnSpc>
                <a:spcPct val="60000"/>
              </a:lnSpc>
              <a:spcBef>
                <a:spcPts val="0"/>
              </a:spcBef>
              <a:spcAft>
                <a:spcPts val="0"/>
              </a:spcAft>
              <a:buClr>
                <a:schemeClr val="lt1"/>
              </a:buClr>
              <a:buSzPts val="1800"/>
              <a:buFont typeface="Arial"/>
              <a:buNone/>
            </a:pPr>
            <a:endParaRPr sz="1600" b="0" i="0" u="none" strike="noStrike" cap="none">
              <a:solidFill>
                <a:schemeClr val="lt1"/>
              </a:solidFill>
              <a:latin typeface="Comic Sans MS"/>
              <a:ea typeface="Comic Sans MS"/>
              <a:cs typeface="Comic Sans MS"/>
              <a:sym typeface="Comic Sans MS"/>
            </a:endParaRPr>
          </a:p>
          <a:p>
            <a:pPr marL="0" marR="0" lvl="0" indent="0" algn="l" rtl="0">
              <a:lnSpc>
                <a:spcPct val="60000"/>
              </a:lnSpc>
              <a:spcBef>
                <a:spcPts val="1000"/>
              </a:spcBef>
              <a:spcAft>
                <a:spcPts val="0"/>
              </a:spcAft>
              <a:buClr>
                <a:schemeClr val="lt1"/>
              </a:buClr>
              <a:buSzPts val="1800"/>
              <a:buFont typeface="Arial"/>
              <a:buNone/>
            </a:pPr>
            <a:endParaRPr sz="1600" b="0" i="0" u="none" strike="noStrike" cap="none">
              <a:solidFill>
                <a:schemeClr val="lt1"/>
              </a:solidFill>
              <a:latin typeface="Comic Sans MS"/>
              <a:ea typeface="Comic Sans MS"/>
              <a:cs typeface="Comic Sans MS"/>
              <a:sym typeface="Comic Sans MS"/>
            </a:endParaRPr>
          </a:p>
          <a:p>
            <a:pPr marL="0" marR="0" lvl="0" indent="0" algn="l" rtl="0">
              <a:lnSpc>
                <a:spcPct val="60000"/>
              </a:lnSpc>
              <a:spcBef>
                <a:spcPts val="1000"/>
              </a:spcBef>
              <a:spcAft>
                <a:spcPts val="0"/>
              </a:spcAft>
              <a:buClr>
                <a:schemeClr val="lt1"/>
              </a:buClr>
              <a:buSzPts val="1800"/>
              <a:buFont typeface="Arial"/>
              <a:buNone/>
            </a:pPr>
            <a:r>
              <a:rPr lang="en-US" sz="1600" b="0" i="0" u="none" strike="noStrike" cap="none">
                <a:solidFill>
                  <a:schemeClr val="lt1"/>
                </a:solidFill>
                <a:latin typeface="Comic Sans MS"/>
                <a:ea typeface="Comic Sans MS"/>
                <a:cs typeface="Comic Sans MS"/>
                <a:sym typeface="Comic Sans MS"/>
              </a:rPr>
              <a:t> It provides methods such as</a:t>
            </a:r>
            <a:endParaRPr sz="1600" b="0" i="0" u="none" strike="noStrike" cap="none">
              <a:solidFill>
                <a:schemeClr val="lt1"/>
              </a:solidFill>
              <a:latin typeface="Comic Sans MS"/>
              <a:ea typeface="Comic Sans MS"/>
              <a:cs typeface="Comic Sans MS"/>
              <a:sym typeface="Comic Sans MS"/>
            </a:endParaRPr>
          </a:p>
          <a:p>
            <a:pPr marL="0" marR="0" lvl="0" indent="0" algn="l" rtl="0">
              <a:lnSpc>
                <a:spcPct val="60000"/>
              </a:lnSpc>
              <a:spcBef>
                <a:spcPts val="1000"/>
              </a:spcBef>
              <a:spcAft>
                <a:spcPts val="0"/>
              </a:spcAft>
              <a:buClr>
                <a:schemeClr val="lt1"/>
              </a:buClr>
              <a:buSzPts val="1800"/>
              <a:buFont typeface="Arial"/>
              <a:buNone/>
            </a:pPr>
            <a:r>
              <a:rPr lang="en-US" sz="1600" b="0" i="0" u="none" strike="noStrike" cap="none">
                <a:solidFill>
                  <a:schemeClr val="lt1"/>
                </a:solidFill>
                <a:latin typeface="Comic Sans MS"/>
                <a:ea typeface="Comic Sans MS"/>
                <a:cs typeface="Comic Sans MS"/>
                <a:sym typeface="Comic Sans MS"/>
              </a:rPr>
              <a:t> </a:t>
            </a:r>
            <a:endParaRPr sz="1600" b="0" i="0" u="none" strike="noStrike" cap="none">
              <a:solidFill>
                <a:schemeClr val="lt1"/>
              </a:solidFill>
              <a:latin typeface="Comic Sans MS"/>
              <a:ea typeface="Comic Sans MS"/>
              <a:cs typeface="Comic Sans MS"/>
              <a:sym typeface="Comic Sans MS"/>
            </a:endParaRPr>
          </a:p>
          <a:p>
            <a:pPr marL="285750" marR="0" lvl="0" indent="-285750" algn="l" rtl="0">
              <a:lnSpc>
                <a:spcPct val="60000"/>
              </a:lnSpc>
              <a:spcBef>
                <a:spcPts val="1000"/>
              </a:spcBef>
              <a:spcAft>
                <a:spcPts val="0"/>
              </a:spcAft>
              <a:buClr>
                <a:schemeClr val="lt1"/>
              </a:buClr>
              <a:buSzPts val="1800"/>
              <a:buFont typeface="Arial"/>
              <a:buChar char="•"/>
            </a:pPr>
            <a:r>
              <a:rPr lang="en-US" sz="1600" b="0" i="0" u="none" strike="noStrike" cap="none">
                <a:solidFill>
                  <a:schemeClr val="lt1"/>
                </a:solidFill>
                <a:latin typeface="Comic Sans MS"/>
                <a:ea typeface="Comic Sans MS"/>
                <a:cs typeface="Comic Sans MS"/>
                <a:sym typeface="Comic Sans MS"/>
              </a:rPr>
              <a:t>Add</a:t>
            </a:r>
            <a:endParaRPr sz="1600" b="0" i="0" u="none" strike="noStrike" cap="none">
              <a:solidFill>
                <a:schemeClr val="lt1"/>
              </a:solidFill>
              <a:latin typeface="Comic Sans MS"/>
              <a:ea typeface="Comic Sans MS"/>
              <a:cs typeface="Comic Sans MS"/>
              <a:sym typeface="Comic Sans MS"/>
            </a:endParaRPr>
          </a:p>
          <a:p>
            <a:pPr marL="285750" marR="0" lvl="0" indent="-285750" algn="l" rtl="0">
              <a:lnSpc>
                <a:spcPct val="60000"/>
              </a:lnSpc>
              <a:spcBef>
                <a:spcPts val="1000"/>
              </a:spcBef>
              <a:spcAft>
                <a:spcPts val="0"/>
              </a:spcAft>
              <a:buClr>
                <a:schemeClr val="lt1"/>
              </a:buClr>
              <a:buSzPts val="1800"/>
              <a:buFont typeface="Arial"/>
              <a:buChar char="•"/>
            </a:pPr>
            <a:r>
              <a:rPr lang="en-US" sz="1600" b="0" i="0" u="none" strike="noStrike" cap="none">
                <a:solidFill>
                  <a:schemeClr val="lt1"/>
                </a:solidFill>
                <a:latin typeface="Comic Sans MS"/>
                <a:ea typeface="Comic Sans MS"/>
                <a:cs typeface="Comic Sans MS"/>
                <a:sym typeface="Comic Sans MS"/>
              </a:rPr>
              <a:t>Remove</a:t>
            </a:r>
            <a:endParaRPr sz="1600" b="0" i="0" u="none" strike="noStrike" cap="none">
              <a:solidFill>
                <a:schemeClr val="lt1"/>
              </a:solidFill>
              <a:latin typeface="Comic Sans MS"/>
              <a:ea typeface="Comic Sans MS"/>
              <a:cs typeface="Comic Sans MS"/>
              <a:sym typeface="Comic Sans MS"/>
            </a:endParaRPr>
          </a:p>
          <a:p>
            <a:pPr marL="285750" marR="0" lvl="0" indent="-285750" algn="l" rtl="0">
              <a:lnSpc>
                <a:spcPct val="60000"/>
              </a:lnSpc>
              <a:spcBef>
                <a:spcPts val="1000"/>
              </a:spcBef>
              <a:spcAft>
                <a:spcPts val="0"/>
              </a:spcAft>
              <a:buClr>
                <a:schemeClr val="lt1"/>
              </a:buClr>
              <a:buSzPts val="1800"/>
              <a:buFont typeface="Arial"/>
              <a:buChar char="•"/>
            </a:pPr>
            <a:r>
              <a:rPr lang="en-US" sz="1600" b="0" i="0" u="none" strike="noStrike" cap="none">
                <a:solidFill>
                  <a:schemeClr val="lt1"/>
                </a:solidFill>
                <a:latin typeface="Comic Sans MS"/>
                <a:ea typeface="Comic Sans MS"/>
                <a:cs typeface="Comic Sans MS"/>
                <a:sym typeface="Comic Sans MS"/>
              </a:rPr>
              <a:t>RemoveAt</a:t>
            </a:r>
            <a:endParaRPr sz="1600" b="0" i="0" u="none" strike="noStrike" cap="none">
              <a:solidFill>
                <a:schemeClr val="lt1"/>
              </a:solidFill>
              <a:latin typeface="Comic Sans MS"/>
              <a:ea typeface="Comic Sans MS"/>
              <a:cs typeface="Comic Sans MS"/>
              <a:sym typeface="Comic Sans MS"/>
            </a:endParaRPr>
          </a:p>
          <a:p>
            <a:pPr marL="285750" marR="0" lvl="0" indent="-285750" algn="l" rtl="0">
              <a:lnSpc>
                <a:spcPct val="60000"/>
              </a:lnSpc>
              <a:spcBef>
                <a:spcPts val="1000"/>
              </a:spcBef>
              <a:spcAft>
                <a:spcPts val="0"/>
              </a:spcAft>
              <a:buClr>
                <a:schemeClr val="lt1"/>
              </a:buClr>
              <a:buSzPts val="1800"/>
              <a:buFont typeface="Arial"/>
              <a:buChar char="•"/>
            </a:pPr>
            <a:r>
              <a:rPr lang="en-US" sz="1600" b="0" i="0" u="none" strike="noStrike" cap="none">
                <a:solidFill>
                  <a:schemeClr val="lt1"/>
                </a:solidFill>
                <a:latin typeface="Comic Sans MS"/>
                <a:ea typeface="Comic Sans MS"/>
                <a:cs typeface="Comic Sans MS"/>
                <a:sym typeface="Comic Sans MS"/>
              </a:rPr>
              <a:t>Insert</a:t>
            </a:r>
            <a:endParaRPr sz="1600" b="0" i="0" u="none" strike="noStrike" cap="none">
              <a:solidFill>
                <a:schemeClr val="lt1"/>
              </a:solidFill>
              <a:latin typeface="Comic Sans MS"/>
              <a:ea typeface="Comic Sans MS"/>
              <a:cs typeface="Comic Sans MS"/>
              <a:sym typeface="Comic Sans MS"/>
            </a:endParaRPr>
          </a:p>
          <a:p>
            <a:pPr marL="285750" marR="0" lvl="0" indent="-285750" algn="l" rtl="0">
              <a:lnSpc>
                <a:spcPct val="60000"/>
              </a:lnSpc>
              <a:spcBef>
                <a:spcPts val="1000"/>
              </a:spcBef>
              <a:spcAft>
                <a:spcPts val="0"/>
              </a:spcAft>
              <a:buClr>
                <a:schemeClr val="lt1"/>
              </a:buClr>
              <a:buSzPts val="1800"/>
              <a:buFont typeface="Arial"/>
              <a:buChar char="•"/>
            </a:pPr>
            <a:r>
              <a:rPr lang="en-US" sz="1600" b="0" i="0" u="none" strike="noStrike" cap="none">
                <a:solidFill>
                  <a:schemeClr val="lt1"/>
                </a:solidFill>
                <a:latin typeface="Comic Sans MS"/>
                <a:ea typeface="Comic Sans MS"/>
                <a:cs typeface="Comic Sans MS"/>
                <a:sym typeface="Comic Sans MS"/>
              </a:rPr>
              <a:t>IndexOf</a:t>
            </a:r>
            <a:endParaRPr sz="1600" b="0" i="0" u="none" strike="noStrike" cap="none">
              <a:solidFill>
                <a:schemeClr val="lt1"/>
              </a:solidFill>
              <a:latin typeface="Comic Sans MS"/>
              <a:ea typeface="Comic Sans MS"/>
              <a:cs typeface="Comic Sans MS"/>
              <a:sym typeface="Comic Sans MS"/>
            </a:endParaRPr>
          </a:p>
          <a:p>
            <a:pPr marL="285750" marR="0" lvl="0" indent="-285750" algn="l" rtl="0">
              <a:lnSpc>
                <a:spcPct val="60000"/>
              </a:lnSpc>
              <a:spcBef>
                <a:spcPts val="1000"/>
              </a:spcBef>
              <a:spcAft>
                <a:spcPts val="0"/>
              </a:spcAft>
              <a:buClr>
                <a:schemeClr val="lt1"/>
              </a:buClr>
              <a:buSzPts val="1800"/>
              <a:buFont typeface="Arial"/>
              <a:buChar char="•"/>
            </a:pPr>
            <a:r>
              <a:rPr lang="en-US" sz="1600" b="0" i="0" u="none" strike="noStrike" cap="none">
                <a:solidFill>
                  <a:schemeClr val="lt1"/>
                </a:solidFill>
                <a:latin typeface="Comic Sans MS"/>
                <a:ea typeface="Comic Sans MS"/>
                <a:cs typeface="Comic Sans MS"/>
                <a:sym typeface="Comic Sans MS"/>
              </a:rPr>
              <a:t>Contains</a:t>
            </a:r>
            <a:endParaRPr sz="1600" b="0" i="0" u="none" strike="noStrike" cap="none">
              <a:solidFill>
                <a:schemeClr val="lt1"/>
              </a:solidFill>
              <a:latin typeface="Comic Sans MS"/>
              <a:ea typeface="Comic Sans MS"/>
              <a:cs typeface="Comic Sans MS"/>
              <a:sym typeface="Comic Sans MS"/>
            </a:endParaRPr>
          </a:p>
          <a:p>
            <a:pPr marL="285750" marR="0" lvl="0" indent="-285750" algn="l" rtl="0">
              <a:lnSpc>
                <a:spcPct val="60000"/>
              </a:lnSpc>
              <a:spcBef>
                <a:spcPts val="1000"/>
              </a:spcBef>
              <a:spcAft>
                <a:spcPts val="0"/>
              </a:spcAft>
              <a:buClr>
                <a:schemeClr val="lt1"/>
              </a:buClr>
              <a:buSzPts val="1800"/>
              <a:buFont typeface="Arial"/>
              <a:buChar char="•"/>
            </a:pPr>
            <a:r>
              <a:rPr lang="en-US" sz="1600" b="0" i="0" u="none" strike="noStrike" cap="none">
                <a:solidFill>
                  <a:schemeClr val="lt1"/>
                </a:solidFill>
                <a:latin typeface="Comic Sans MS"/>
                <a:ea typeface="Comic Sans MS"/>
                <a:cs typeface="Comic Sans MS"/>
                <a:sym typeface="Comic Sans MS"/>
              </a:rPr>
              <a:t>Count</a:t>
            </a:r>
            <a:endParaRPr sz="1600" b="0" i="0" u="none" strike="noStrike" cap="none">
              <a:solidFill>
                <a:schemeClr val="lt1"/>
              </a:solidFill>
              <a:latin typeface="Comic Sans MS"/>
              <a:ea typeface="Comic Sans MS"/>
              <a:cs typeface="Comic Sans MS"/>
              <a:sym typeface="Comic Sans MS"/>
            </a:endParaRPr>
          </a:p>
          <a:p>
            <a:pPr marL="285750" marR="0" lvl="0" indent="-285750" algn="l" rtl="0">
              <a:lnSpc>
                <a:spcPct val="60000"/>
              </a:lnSpc>
              <a:spcBef>
                <a:spcPts val="1000"/>
              </a:spcBef>
              <a:spcAft>
                <a:spcPts val="0"/>
              </a:spcAft>
              <a:buClr>
                <a:schemeClr val="lt1"/>
              </a:buClr>
              <a:buSzPts val="1800"/>
              <a:buFont typeface="Arial"/>
              <a:buChar char="•"/>
            </a:pPr>
            <a:r>
              <a:rPr lang="en-US" sz="1600" b="0" i="0" u="none" strike="noStrike" cap="none">
                <a:solidFill>
                  <a:schemeClr val="lt1"/>
                </a:solidFill>
                <a:latin typeface="Comic Sans MS"/>
                <a:ea typeface="Comic Sans MS"/>
                <a:cs typeface="Comic Sans MS"/>
                <a:sym typeface="Comic Sans MS"/>
              </a:rPr>
              <a:t>Sort</a:t>
            </a:r>
            <a:endParaRPr sz="1600" b="0" i="0" u="none" strike="noStrike" cap="none">
              <a:solidFill>
                <a:schemeClr val="lt1"/>
              </a:solidFill>
              <a:latin typeface="Comic Sans MS"/>
              <a:ea typeface="Comic Sans MS"/>
              <a:cs typeface="Comic Sans MS"/>
              <a:sym typeface="Comic Sans MS"/>
            </a:endParaRPr>
          </a:p>
          <a:p>
            <a:pPr marL="285750" marR="0" lvl="0" indent="-171450" algn="l" rtl="0">
              <a:lnSpc>
                <a:spcPct val="60000"/>
              </a:lnSpc>
              <a:spcBef>
                <a:spcPts val="1000"/>
              </a:spcBef>
              <a:spcAft>
                <a:spcPts val="0"/>
              </a:spcAft>
              <a:buClr>
                <a:schemeClr val="lt1"/>
              </a:buClr>
              <a:buSzPts val="1800"/>
              <a:buFont typeface="Arial"/>
              <a:buNone/>
            </a:pPr>
            <a:endParaRPr sz="1600" b="0" i="0" u="none" strike="noStrike" cap="none">
              <a:solidFill>
                <a:schemeClr val="lt1"/>
              </a:solidFill>
              <a:latin typeface="Comic Sans MS"/>
              <a:ea typeface="Comic Sans MS"/>
              <a:cs typeface="Comic Sans MS"/>
              <a:sym typeface="Comic Sans MS"/>
            </a:endParaRPr>
          </a:p>
          <a:p>
            <a:pPr marL="0" marR="0" lvl="0" indent="0" algn="l" rtl="0">
              <a:lnSpc>
                <a:spcPct val="60000"/>
              </a:lnSpc>
              <a:spcBef>
                <a:spcPts val="0"/>
              </a:spcBef>
              <a:spcAft>
                <a:spcPts val="0"/>
              </a:spcAft>
              <a:buClr>
                <a:schemeClr val="dk1"/>
              </a:buClr>
              <a:buSzPts val="1600"/>
              <a:buFont typeface="Calibri"/>
              <a:buNone/>
            </a:pPr>
            <a:endParaRPr sz="1600" b="0" i="0" u="none" strike="noStrike" cap="none">
              <a:solidFill>
                <a:schemeClr val="lt1"/>
              </a:solidFill>
              <a:latin typeface="Comic Sans MS"/>
              <a:ea typeface="Comic Sans MS"/>
              <a:cs typeface="Comic Sans MS"/>
              <a:sym typeface="Comic Sans MS"/>
            </a:endParaRPr>
          </a:p>
        </p:txBody>
      </p:sp>
      <p:pic>
        <p:nvPicPr>
          <p:cNvPr id="188" name="Google Shape;188;p8" descr="3907915"/>
          <p:cNvPicPr preferRelativeResize="0">
            <a:picLocks noGrp="1"/>
          </p:cNvPicPr>
          <p:nvPr>
            <p:ph type="body" idx="1"/>
          </p:nvPr>
        </p:nvPicPr>
        <p:blipFill rotWithShape="1">
          <a:blip r:embed="rId3">
            <a:alphaModFix/>
          </a:blip>
          <a:srcRect/>
          <a:stretch/>
        </p:blipFill>
        <p:spPr>
          <a:xfrm>
            <a:off x="7450455" y="1691005"/>
            <a:ext cx="4351655" cy="4351655"/>
          </a:xfrm>
          <a:prstGeom prst="rect">
            <a:avLst/>
          </a:prstGeom>
          <a:noFill/>
          <a:ln>
            <a:noFill/>
          </a:ln>
        </p:spPr>
      </p:pic>
      <p:sp>
        <p:nvSpPr>
          <p:cNvPr id="189" name="Google Shape;189;p8"/>
          <p:cNvSpPr/>
          <p:nvPr/>
        </p:nvSpPr>
        <p:spPr>
          <a:xfrm>
            <a:off x="848360" y="1345565"/>
            <a:ext cx="6369685" cy="926465"/>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60000"/>
              </a:lnSpc>
              <a:spcBef>
                <a:spcPts val="0"/>
              </a:spcBef>
              <a:spcAft>
                <a:spcPts val="0"/>
              </a:spcAft>
              <a:buClr>
                <a:schemeClr val="lt1"/>
              </a:buClr>
              <a:buSzPts val="1800"/>
              <a:buFont typeface="Arial"/>
              <a:buNone/>
            </a:pPr>
            <a:r>
              <a:rPr lang="en-US" sz="1600" b="0" i="0" u="none" strike="noStrike" cap="none">
                <a:solidFill>
                  <a:schemeClr val="lt1"/>
                </a:solidFill>
                <a:latin typeface="Comic Sans MS"/>
                <a:ea typeface="Comic Sans MS"/>
                <a:cs typeface="Comic Sans MS"/>
                <a:sym typeface="Comic Sans MS"/>
              </a:rPr>
              <a:t>The Array list class is defined in the System.Collections</a:t>
            </a:r>
            <a:endParaRPr sz="1600" b="0" i="0" u="none" strike="noStrike" cap="none">
              <a:solidFill>
                <a:schemeClr val="lt1"/>
              </a:solidFill>
              <a:latin typeface="Comic Sans MS"/>
              <a:ea typeface="Comic Sans MS"/>
              <a:cs typeface="Comic Sans MS"/>
              <a:sym typeface="Comic Sans MS"/>
            </a:endParaRPr>
          </a:p>
          <a:p>
            <a:pPr marL="0" marR="0" lvl="0" indent="0" algn="l" rtl="0">
              <a:lnSpc>
                <a:spcPct val="60000"/>
              </a:lnSpc>
              <a:spcBef>
                <a:spcPts val="1000"/>
              </a:spcBef>
              <a:spcAft>
                <a:spcPts val="0"/>
              </a:spcAft>
              <a:buClr>
                <a:schemeClr val="lt1"/>
              </a:buClr>
              <a:buSzPts val="1800"/>
              <a:buFont typeface="Arial"/>
              <a:buNone/>
            </a:pPr>
            <a:r>
              <a:rPr lang="en-US" sz="1600" b="0" i="0" u="none" strike="noStrike" cap="none">
                <a:solidFill>
                  <a:schemeClr val="lt1"/>
                </a:solidFill>
                <a:latin typeface="Comic Sans MS"/>
                <a:ea typeface="Comic Sans MS"/>
                <a:cs typeface="Comic Sans MS"/>
                <a:sym typeface="Comic Sans MS"/>
              </a:rPr>
              <a:t> namespace</a:t>
            </a:r>
            <a:endParaRPr sz="1600" b="0" i="0" u="none" strike="noStrike" cap="none">
              <a:solidFill>
                <a:schemeClr val="lt1"/>
              </a:solidFill>
              <a:latin typeface="Comic Sans MS"/>
              <a:ea typeface="Comic Sans MS"/>
              <a:cs typeface="Comic Sans MS"/>
              <a:sym typeface="Comic Sans MS"/>
            </a:endParaRPr>
          </a:p>
        </p:txBody>
      </p:sp>
      <p:pic>
        <p:nvPicPr>
          <p:cNvPr id="190" name="Google Shape;190;p8" descr="Aitrich-Logo-Transparent-BG-2048x671"/>
          <p:cNvPicPr preferRelativeResize="0"/>
          <p:nvPr/>
        </p:nvPicPr>
        <p:blipFill rotWithShape="1">
          <a:blip r:embed="rId4">
            <a:alphaModFix/>
          </a:blip>
          <a:srcRect/>
          <a:stretch/>
        </p:blipFill>
        <p:spPr>
          <a:xfrm>
            <a:off x="365125" y="6527165"/>
            <a:ext cx="1166495" cy="167005"/>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1000"/>
                                        <p:tgtEl>
                                          <p:spTgt spid="1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fade">
                                      <p:cBhvr>
                                        <p:cTn id="12"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2D86"/>
              </a:buClr>
              <a:buSzPts val="4400"/>
              <a:buFont typeface="Bell MT"/>
              <a:buNone/>
            </a:pPr>
            <a:r>
              <a:rPr lang="en-US" b="1">
                <a:solidFill>
                  <a:srgbClr val="012D86"/>
                </a:solidFill>
                <a:latin typeface="Bell MT"/>
                <a:ea typeface="Bell MT"/>
                <a:cs typeface="Bell MT"/>
                <a:sym typeface="Bell MT"/>
              </a:rPr>
              <a:t>Example</a:t>
            </a:r>
            <a:endParaRPr b="1">
              <a:solidFill>
                <a:srgbClr val="012D86"/>
              </a:solidFill>
              <a:latin typeface="Bell MT"/>
              <a:ea typeface="Bell MT"/>
              <a:cs typeface="Bell MT"/>
              <a:sym typeface="Bell MT"/>
            </a:endParaRPr>
          </a:p>
        </p:txBody>
      </p:sp>
      <p:pic>
        <p:nvPicPr>
          <p:cNvPr id="196" name="Google Shape;196;p9" descr="A screenshot of a computer&#10;&#10;Description automatically generated"/>
          <p:cNvPicPr preferRelativeResize="0">
            <a:picLocks noGrp="1"/>
          </p:cNvPicPr>
          <p:nvPr>
            <p:ph type="body" idx="1"/>
          </p:nvPr>
        </p:nvPicPr>
        <p:blipFill rotWithShape="1">
          <a:blip r:embed="rId3">
            <a:alphaModFix/>
          </a:blip>
          <a:srcRect l="13025" t="17499" r="15963" b="712"/>
          <a:stretch/>
        </p:blipFill>
        <p:spPr>
          <a:xfrm>
            <a:off x="944875" y="1331975"/>
            <a:ext cx="10515600" cy="4556700"/>
          </a:xfrm>
          <a:prstGeom prst="rect">
            <a:avLst/>
          </a:prstGeom>
          <a:noFill/>
          <a:ln>
            <a:noFill/>
          </a:ln>
        </p:spPr>
      </p:pic>
      <p:pic>
        <p:nvPicPr>
          <p:cNvPr id="197" name="Google Shape;197;p9" descr="Aitrich-Logo-Transparent-BG-2048x671"/>
          <p:cNvPicPr preferRelativeResize="0"/>
          <p:nvPr/>
        </p:nvPicPr>
        <p:blipFill rotWithShape="1">
          <a:blip r:embed="rId4">
            <a:alphaModFix/>
          </a:blip>
          <a:srcRect/>
          <a:stretch/>
        </p:blipFill>
        <p:spPr>
          <a:xfrm>
            <a:off x="365125" y="6527165"/>
            <a:ext cx="1166495" cy="167005"/>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500"/>
                                        <p:tgtEl>
                                          <p:spTgt spid="195"/>
                                        </p:tgtEl>
                                      </p:cBhvr>
                                    </p:animEffect>
                                  </p:childTnLst>
                                </p:cTn>
                              </p:par>
                              <p:par>
                                <p:cTn id="8" presetID="10" presetClass="entr" presetSubtype="0" fill="hold" nodeType="withEffect">
                                  <p:stCondLst>
                                    <p:cond delay="0"/>
                                  </p:stCondLst>
                                  <p:childTnLst>
                                    <p:set>
                                      <p:cBhvr>
                                        <p:cTn id="9" dur="1" fill="hold">
                                          <p:stCondLst>
                                            <p:cond delay="0"/>
                                          </p:stCondLst>
                                        </p:cTn>
                                        <p:tgtEl>
                                          <p:spTgt spid="196"/>
                                        </p:tgtEl>
                                        <p:attrNameLst>
                                          <p:attrName>style.visibility</p:attrName>
                                        </p:attrNameLst>
                                      </p:cBhvr>
                                      <p:to>
                                        <p:strVal val="visible"/>
                                      </p:to>
                                    </p:set>
                                    <p:animEffect transition="in" filter="fade">
                                      <p:cBhvr>
                                        <p:cTn id="10"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2717</Words>
  <Application>Microsoft Office PowerPoint</Application>
  <PresentationFormat>Widescreen</PresentationFormat>
  <Paragraphs>224</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Comic Sans MS</vt:lpstr>
      <vt:lpstr>Bell MT</vt:lpstr>
      <vt:lpstr>Arial</vt:lpstr>
      <vt:lpstr>Calibri</vt:lpstr>
      <vt:lpstr>Office Theme</vt:lpstr>
      <vt:lpstr>COLLECTIONS</vt:lpstr>
      <vt:lpstr>Overview</vt:lpstr>
      <vt:lpstr>INTRODUCTION</vt:lpstr>
      <vt:lpstr>TYPES OF COLLECTIONS IN .NET</vt:lpstr>
      <vt:lpstr>NON-GENERIC COLLECTIONS</vt:lpstr>
      <vt:lpstr>It represents a collection of key-value pairs in which keys are unique and the values can be of any type</vt:lpstr>
      <vt:lpstr>ARRAYLIST </vt:lpstr>
      <vt:lpstr>PowerPoint Presentation</vt:lpstr>
      <vt:lpstr>Example</vt:lpstr>
      <vt:lpstr>HASHTABLE</vt:lpstr>
      <vt:lpstr>PowerPoint Presentation</vt:lpstr>
      <vt:lpstr>Example</vt:lpstr>
      <vt:lpstr>QUEUE</vt:lpstr>
      <vt:lpstr>PowerPoint Presentation</vt:lpstr>
      <vt:lpstr>Example</vt:lpstr>
      <vt:lpstr>STACK</vt:lpstr>
      <vt:lpstr>PowerPoint Presentation</vt:lpstr>
      <vt:lpstr>Example</vt:lpstr>
      <vt:lpstr>SORTED LIST</vt:lpstr>
      <vt:lpstr>PowerPoint Presentation</vt:lpstr>
      <vt:lpstr>Example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COLLECTIONS</dc:title>
  <cp:lastModifiedBy>rezia.shajan@gmail.com</cp:lastModifiedBy>
  <cp:revision>1</cp:revision>
  <dcterms:created xsi:type="dcterms:W3CDTF">2022-10-11T08:26:00Z</dcterms:created>
  <dcterms:modified xsi:type="dcterms:W3CDTF">2025-01-02T16:24:55Z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56BD2055CB2E4CD7B9FE413683165DA3</vt:lpwstr>
  </property>
  <property fmtid="{D5CDD505-2E9C-101B-9397-08002B2CF9AE}" pid="3" name="KSOProductBuildVer">
    <vt:lpwstr>1033-11.2.0.11537</vt:lpwstr>
  </property>
</Properties>
</file>